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1760" r:id="rId2"/>
    <p:sldId id="1737" r:id="rId3"/>
    <p:sldId id="1708" r:id="rId4"/>
    <p:sldId id="1889" r:id="rId5"/>
    <p:sldId id="1890" r:id="rId6"/>
    <p:sldId id="1891" r:id="rId7"/>
    <p:sldId id="1892" r:id="rId8"/>
    <p:sldId id="1731" r:id="rId9"/>
    <p:sldId id="1763" r:id="rId10"/>
    <p:sldId id="1893" r:id="rId11"/>
    <p:sldId id="1901" r:id="rId12"/>
    <p:sldId id="1773" r:id="rId13"/>
    <p:sldId id="1774" r:id="rId14"/>
    <p:sldId id="1895" r:id="rId15"/>
    <p:sldId id="1783" r:id="rId16"/>
    <p:sldId id="1905" r:id="rId17"/>
    <p:sldId id="1894" r:id="rId18"/>
    <p:sldId id="1897" r:id="rId19"/>
    <p:sldId id="1898" r:id="rId20"/>
    <p:sldId id="1899" r:id="rId21"/>
    <p:sldId id="1902" r:id="rId22"/>
    <p:sldId id="1906" r:id="rId23"/>
    <p:sldId id="1900" r:id="rId24"/>
    <p:sldId id="1903" r:id="rId25"/>
    <p:sldId id="1904" r:id="rId26"/>
    <p:sldId id="1692" r:id="rId2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oel Kortick" initials="YK" lastIdx="1" clrIdx="0">
    <p:extLst>
      <p:ext uri="{19B8F6BF-5375-455C-9EA6-DF929625EA0E}">
        <p15:presenceInfo xmlns:p15="http://schemas.microsoft.com/office/powerpoint/2012/main" userId="S-1-5-21-842530436-2402904434-2501444052-13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3838"/>
    <a:srgbClr val="000000"/>
    <a:srgbClr val="92D3DF"/>
    <a:srgbClr val="53B9CD"/>
    <a:srgbClr val="50CFDA"/>
    <a:srgbClr val="DEE4FA"/>
    <a:srgbClr val="486AE5"/>
    <a:srgbClr val="24357A"/>
    <a:srgbClr val="F5EEF8"/>
    <a:srgbClr val="142D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51" autoAdjust="0"/>
    <p:restoredTop sz="95067" autoAdjust="0"/>
  </p:normalViewPr>
  <p:slideViewPr>
    <p:cSldViewPr>
      <p:cViewPr>
        <p:scale>
          <a:sx n="100" d="100"/>
          <a:sy n="100" d="100"/>
        </p:scale>
        <p:origin x="1536" y="726"/>
      </p:cViewPr>
      <p:guideLst>
        <p:guide orient="horz" pos="1620"/>
        <p:guide pos="2880"/>
      </p:guideLst>
    </p:cSldViewPr>
  </p:slideViewPr>
  <p:outlineViewPr>
    <p:cViewPr>
      <p:scale>
        <a:sx n="33" d="100"/>
        <a:sy n="33" d="100"/>
      </p:scale>
      <p:origin x="0" y="-3869"/>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13-Aug-19</a:t>
            </a:fld>
            <a:endParaRPr lang="en-US" dirty="0"/>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dirty="0"/>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13-Aug-19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dirty="0"/>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2F4A70-5FAD-49CA-80C6-F51B4C978A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50" y="0"/>
            <a:ext cx="9142249"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Tree>
    <p:extLst>
      <p:ext uri="{BB962C8B-B14F-4D97-AF65-F5344CB8AC3E}">
        <p14:creationId xmlns:p14="http://schemas.microsoft.com/office/powerpoint/2010/main" val="151261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88875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3731919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grpSp>
    </p:spTree>
    <p:extLst>
      <p:ext uri="{BB962C8B-B14F-4D97-AF65-F5344CB8AC3E}">
        <p14:creationId xmlns:p14="http://schemas.microsoft.com/office/powerpoint/2010/main" val="97704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383857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1" cy="3203240"/>
          </a:xfrm>
          <a:prstGeom prst="rect">
            <a:avLst/>
          </a:prstGeom>
        </p:spPr>
      </p:pic>
    </p:spTree>
    <p:extLst>
      <p:ext uri="{BB962C8B-B14F-4D97-AF65-F5344CB8AC3E}">
        <p14:creationId xmlns:p14="http://schemas.microsoft.com/office/powerpoint/2010/main" val="452742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32946"/>
          </a:xfrm>
          <a:prstGeom prst="rect">
            <a:avLst/>
          </a:prstGeom>
        </p:spPr>
      </p:pic>
    </p:spTree>
    <p:extLst>
      <p:ext uri="{BB962C8B-B14F-4D97-AF65-F5344CB8AC3E}">
        <p14:creationId xmlns:p14="http://schemas.microsoft.com/office/powerpoint/2010/main" val="4033323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205390"/>
          </a:xfrm>
          <a:prstGeom prst="rect">
            <a:avLst/>
          </a:prstGeom>
        </p:spPr>
      </p:pic>
    </p:spTree>
    <p:extLst>
      <p:ext uri="{BB962C8B-B14F-4D97-AF65-F5344CB8AC3E}">
        <p14:creationId xmlns:p14="http://schemas.microsoft.com/office/powerpoint/2010/main" val="2522336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55895"/>
          </a:xfrm>
          <a:prstGeom prst="rect">
            <a:avLst/>
          </a:prstGeom>
        </p:spPr>
      </p:pic>
    </p:spTree>
    <p:extLst>
      <p:ext uri="{BB962C8B-B14F-4D97-AF65-F5344CB8AC3E}">
        <p14:creationId xmlns:p14="http://schemas.microsoft.com/office/powerpoint/2010/main" val="2139948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47CB51-5B72-4A0F-A408-5301574EC5F6}"/>
              </a:ext>
            </a:extLst>
          </p:cNvPr>
          <p:cNvSpPr/>
          <p:nvPr userDrawn="1"/>
        </p:nvSpPr>
        <p:spPr>
          <a:xfrm>
            <a:off x="0" y="0"/>
            <a:ext cx="9144000" cy="321982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0192B7A4-A805-4BC5-9968-192D8B8A4103}"/>
              </a:ext>
            </a:extLst>
          </p:cNvPr>
          <p:cNvSpPr/>
          <p:nvPr userDrawn="1"/>
        </p:nvSpPr>
        <p:spPr>
          <a:xfrm rot="1171162">
            <a:off x="4586766" y="-796928"/>
            <a:ext cx="5799197" cy="3241009"/>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914776B8-7B03-4505-AEDF-84602B300845}"/>
              </a:ext>
            </a:extLst>
          </p:cNvPr>
          <p:cNvSpPr/>
          <p:nvPr userDrawn="1"/>
        </p:nvSpPr>
        <p:spPr>
          <a:xfrm>
            <a:off x="7711986" y="2252610"/>
            <a:ext cx="870719" cy="739880"/>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2">
            <a:extLst>
              <a:ext uri="{FF2B5EF4-FFF2-40B4-BE49-F238E27FC236}">
                <a16:creationId xmlns:a16="http://schemas.microsoft.com/office/drawing/2014/main" id="{C8306C14-4AE4-4B0C-9BF0-7AD54AAF7134}"/>
              </a:ext>
            </a:extLst>
          </p:cNvPr>
          <p:cNvSpPr/>
          <p:nvPr userDrawn="1"/>
        </p:nvSpPr>
        <p:spPr>
          <a:xfrm>
            <a:off x="3856036" y="1490092"/>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2">
            <a:extLst>
              <a:ext uri="{FF2B5EF4-FFF2-40B4-BE49-F238E27FC236}">
                <a16:creationId xmlns:a16="http://schemas.microsoft.com/office/drawing/2014/main" id="{9D3954BD-C8A0-4E3D-9812-39823FE08461}"/>
              </a:ext>
            </a:extLst>
          </p:cNvPr>
          <p:cNvSpPr/>
          <p:nvPr userDrawn="1"/>
        </p:nvSpPr>
        <p:spPr>
          <a:xfrm>
            <a:off x="0" y="915566"/>
            <a:ext cx="4598447" cy="2304256"/>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50CFDA">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
        <p:nvSpPr>
          <p:cNvPr id="14" name="Oval 13">
            <a:extLst>
              <a:ext uri="{FF2B5EF4-FFF2-40B4-BE49-F238E27FC236}">
                <a16:creationId xmlns:a16="http://schemas.microsoft.com/office/drawing/2014/main" id="{5202F465-B922-4840-91F9-FFFFA705B82A}"/>
              </a:ext>
            </a:extLst>
          </p:cNvPr>
          <p:cNvSpPr/>
          <p:nvPr userDrawn="1"/>
        </p:nvSpPr>
        <p:spPr>
          <a:xfrm rot="20811734">
            <a:off x="1101866" y="-505507"/>
            <a:ext cx="4958858" cy="2771367"/>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D0476227-494F-42E1-96DC-952D075A16CE}"/>
              </a:ext>
            </a:extLst>
          </p:cNvPr>
          <p:cNvGrpSpPr/>
          <p:nvPr userDrawn="1"/>
        </p:nvGrpSpPr>
        <p:grpSpPr>
          <a:xfrm>
            <a:off x="4023267" y="848657"/>
            <a:ext cx="643652" cy="520445"/>
            <a:chOff x="-2605087" y="5451475"/>
            <a:chExt cx="1443038" cy="1166813"/>
          </a:xfrm>
        </p:grpSpPr>
        <p:sp>
          <p:nvSpPr>
            <p:cNvPr id="20" name="Freeform 66">
              <a:extLst>
                <a:ext uri="{FF2B5EF4-FFF2-40B4-BE49-F238E27FC236}">
                  <a16:creationId xmlns:a16="http://schemas.microsoft.com/office/drawing/2014/main" id="{462513F3-CBAC-4CA9-AAD8-691FC0CD3513}"/>
                </a:ext>
              </a:extLst>
            </p:cNvPr>
            <p:cNvSpPr>
              <a:spLocks noEditPoints="1"/>
            </p:cNvSpPr>
            <p:nvPr userDrawn="1"/>
          </p:nvSpPr>
          <p:spPr bwMode="auto">
            <a:xfrm>
              <a:off x="-2427287" y="5764213"/>
              <a:ext cx="927100" cy="854075"/>
            </a:xfrm>
            <a:custGeom>
              <a:avLst/>
              <a:gdLst>
                <a:gd name="T0" fmla="*/ 55 w 584"/>
                <a:gd name="T1" fmla="*/ 0 h 538"/>
                <a:gd name="T2" fmla="*/ 24 w 584"/>
                <a:gd name="T3" fmla="*/ 10 h 538"/>
                <a:gd name="T4" fmla="*/ 5 w 584"/>
                <a:gd name="T5" fmla="*/ 34 h 538"/>
                <a:gd name="T6" fmla="*/ 0 w 584"/>
                <a:gd name="T7" fmla="*/ 371 h 538"/>
                <a:gd name="T8" fmla="*/ 5 w 584"/>
                <a:gd name="T9" fmla="*/ 391 h 538"/>
                <a:gd name="T10" fmla="*/ 24 w 584"/>
                <a:gd name="T11" fmla="*/ 416 h 538"/>
                <a:gd name="T12" fmla="*/ 55 w 584"/>
                <a:gd name="T13" fmla="*/ 426 h 538"/>
                <a:gd name="T14" fmla="*/ 209 w 584"/>
                <a:gd name="T15" fmla="*/ 448 h 538"/>
                <a:gd name="T16" fmla="*/ 195 w 584"/>
                <a:gd name="T17" fmla="*/ 512 h 538"/>
                <a:gd name="T18" fmla="*/ 153 w 584"/>
                <a:gd name="T19" fmla="*/ 514 h 538"/>
                <a:gd name="T20" fmla="*/ 144 w 584"/>
                <a:gd name="T21" fmla="*/ 526 h 538"/>
                <a:gd name="T22" fmla="*/ 148 w 584"/>
                <a:gd name="T23" fmla="*/ 534 h 538"/>
                <a:gd name="T24" fmla="*/ 426 w 584"/>
                <a:gd name="T25" fmla="*/ 538 h 538"/>
                <a:gd name="T26" fmla="*/ 435 w 584"/>
                <a:gd name="T27" fmla="*/ 534 h 538"/>
                <a:gd name="T28" fmla="*/ 440 w 584"/>
                <a:gd name="T29" fmla="*/ 526 h 538"/>
                <a:gd name="T30" fmla="*/ 431 w 584"/>
                <a:gd name="T31" fmla="*/ 514 h 538"/>
                <a:gd name="T32" fmla="*/ 389 w 584"/>
                <a:gd name="T33" fmla="*/ 512 h 538"/>
                <a:gd name="T34" fmla="*/ 374 w 584"/>
                <a:gd name="T35" fmla="*/ 448 h 538"/>
                <a:gd name="T36" fmla="*/ 528 w 584"/>
                <a:gd name="T37" fmla="*/ 426 h 538"/>
                <a:gd name="T38" fmla="*/ 560 w 584"/>
                <a:gd name="T39" fmla="*/ 416 h 538"/>
                <a:gd name="T40" fmla="*/ 579 w 584"/>
                <a:gd name="T41" fmla="*/ 391 h 538"/>
                <a:gd name="T42" fmla="*/ 584 w 584"/>
                <a:gd name="T43" fmla="*/ 55 h 538"/>
                <a:gd name="T44" fmla="*/ 579 w 584"/>
                <a:gd name="T45" fmla="*/ 34 h 538"/>
                <a:gd name="T46" fmla="*/ 560 w 584"/>
                <a:gd name="T47" fmla="*/ 10 h 538"/>
                <a:gd name="T48" fmla="*/ 528 w 584"/>
                <a:gd name="T49" fmla="*/ 0 h 538"/>
                <a:gd name="T50" fmla="*/ 25 w 584"/>
                <a:gd name="T51" fmla="*/ 55 h 538"/>
                <a:gd name="T52" fmla="*/ 30 w 584"/>
                <a:gd name="T53" fmla="*/ 39 h 538"/>
                <a:gd name="T54" fmla="*/ 44 w 584"/>
                <a:gd name="T55" fmla="*/ 28 h 538"/>
                <a:gd name="T56" fmla="*/ 528 w 584"/>
                <a:gd name="T57" fmla="*/ 26 h 538"/>
                <a:gd name="T58" fmla="*/ 540 w 584"/>
                <a:gd name="T59" fmla="*/ 28 h 538"/>
                <a:gd name="T60" fmla="*/ 554 w 584"/>
                <a:gd name="T61" fmla="*/ 39 h 538"/>
                <a:gd name="T62" fmla="*/ 559 w 584"/>
                <a:gd name="T63" fmla="*/ 55 h 538"/>
                <a:gd name="T64" fmla="*/ 25 w 584"/>
                <a:gd name="T65" fmla="*/ 55 h 538"/>
                <a:gd name="T66" fmla="*/ 227 w 584"/>
                <a:gd name="T67" fmla="*/ 492 h 538"/>
                <a:gd name="T68" fmla="*/ 237 w 584"/>
                <a:gd name="T69" fmla="*/ 426 h 538"/>
                <a:gd name="T70" fmla="*/ 349 w 584"/>
                <a:gd name="T71" fmla="*/ 448 h 538"/>
                <a:gd name="T72" fmla="*/ 362 w 584"/>
                <a:gd name="T73" fmla="*/ 512 h 538"/>
                <a:gd name="T74" fmla="*/ 559 w 584"/>
                <a:gd name="T75" fmla="*/ 371 h 538"/>
                <a:gd name="T76" fmla="*/ 556 w 584"/>
                <a:gd name="T77" fmla="*/ 382 h 538"/>
                <a:gd name="T78" fmla="*/ 545 w 584"/>
                <a:gd name="T79" fmla="*/ 395 h 538"/>
                <a:gd name="T80" fmla="*/ 528 w 584"/>
                <a:gd name="T81" fmla="*/ 400 h 538"/>
                <a:gd name="T82" fmla="*/ 49 w 584"/>
                <a:gd name="T83" fmla="*/ 400 h 538"/>
                <a:gd name="T84" fmla="*/ 34 w 584"/>
                <a:gd name="T85" fmla="*/ 391 h 538"/>
                <a:gd name="T86" fmla="*/ 25 w 584"/>
                <a:gd name="T87" fmla="*/ 375 h 538"/>
                <a:gd name="T88" fmla="*/ 559 w 584"/>
                <a:gd name="T89" fmla="*/ 36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4" h="538">
                  <a:moveTo>
                    <a:pt x="528" y="0"/>
                  </a:moveTo>
                  <a:lnTo>
                    <a:pt x="55" y="0"/>
                  </a:lnTo>
                  <a:lnTo>
                    <a:pt x="55" y="0"/>
                  </a:lnTo>
                  <a:lnTo>
                    <a:pt x="44" y="1"/>
                  </a:lnTo>
                  <a:lnTo>
                    <a:pt x="34" y="5"/>
                  </a:lnTo>
                  <a:lnTo>
                    <a:pt x="24" y="10"/>
                  </a:lnTo>
                  <a:lnTo>
                    <a:pt x="16" y="17"/>
                  </a:lnTo>
                  <a:lnTo>
                    <a:pt x="10" y="25"/>
                  </a:lnTo>
                  <a:lnTo>
                    <a:pt x="5" y="34"/>
                  </a:lnTo>
                  <a:lnTo>
                    <a:pt x="1" y="44"/>
                  </a:lnTo>
                  <a:lnTo>
                    <a:pt x="0" y="55"/>
                  </a:lnTo>
                  <a:lnTo>
                    <a:pt x="0" y="371"/>
                  </a:lnTo>
                  <a:lnTo>
                    <a:pt x="0" y="371"/>
                  </a:lnTo>
                  <a:lnTo>
                    <a:pt x="1" y="382"/>
                  </a:lnTo>
                  <a:lnTo>
                    <a:pt x="5" y="391"/>
                  </a:lnTo>
                  <a:lnTo>
                    <a:pt x="10" y="401"/>
                  </a:lnTo>
                  <a:lnTo>
                    <a:pt x="16" y="408"/>
                  </a:lnTo>
                  <a:lnTo>
                    <a:pt x="24" y="416"/>
                  </a:lnTo>
                  <a:lnTo>
                    <a:pt x="34" y="421"/>
                  </a:lnTo>
                  <a:lnTo>
                    <a:pt x="44" y="424"/>
                  </a:lnTo>
                  <a:lnTo>
                    <a:pt x="55" y="426"/>
                  </a:lnTo>
                  <a:lnTo>
                    <a:pt x="211" y="426"/>
                  </a:lnTo>
                  <a:lnTo>
                    <a:pt x="211" y="426"/>
                  </a:lnTo>
                  <a:lnTo>
                    <a:pt x="209" y="448"/>
                  </a:lnTo>
                  <a:lnTo>
                    <a:pt x="206" y="470"/>
                  </a:lnTo>
                  <a:lnTo>
                    <a:pt x="201" y="492"/>
                  </a:lnTo>
                  <a:lnTo>
                    <a:pt x="195" y="512"/>
                  </a:lnTo>
                  <a:lnTo>
                    <a:pt x="157" y="512"/>
                  </a:lnTo>
                  <a:lnTo>
                    <a:pt x="157" y="512"/>
                  </a:lnTo>
                  <a:lnTo>
                    <a:pt x="153" y="514"/>
                  </a:lnTo>
                  <a:lnTo>
                    <a:pt x="148" y="516"/>
                  </a:lnTo>
                  <a:lnTo>
                    <a:pt x="145" y="521"/>
                  </a:lnTo>
                  <a:lnTo>
                    <a:pt x="144" y="526"/>
                  </a:lnTo>
                  <a:lnTo>
                    <a:pt x="144" y="526"/>
                  </a:lnTo>
                  <a:lnTo>
                    <a:pt x="145" y="531"/>
                  </a:lnTo>
                  <a:lnTo>
                    <a:pt x="148" y="534"/>
                  </a:lnTo>
                  <a:lnTo>
                    <a:pt x="153" y="537"/>
                  </a:lnTo>
                  <a:lnTo>
                    <a:pt x="157" y="538"/>
                  </a:lnTo>
                  <a:lnTo>
                    <a:pt x="426" y="538"/>
                  </a:lnTo>
                  <a:lnTo>
                    <a:pt x="426" y="538"/>
                  </a:lnTo>
                  <a:lnTo>
                    <a:pt x="431" y="537"/>
                  </a:lnTo>
                  <a:lnTo>
                    <a:pt x="435" y="534"/>
                  </a:lnTo>
                  <a:lnTo>
                    <a:pt x="439" y="531"/>
                  </a:lnTo>
                  <a:lnTo>
                    <a:pt x="440" y="526"/>
                  </a:lnTo>
                  <a:lnTo>
                    <a:pt x="440" y="526"/>
                  </a:lnTo>
                  <a:lnTo>
                    <a:pt x="439" y="521"/>
                  </a:lnTo>
                  <a:lnTo>
                    <a:pt x="435" y="516"/>
                  </a:lnTo>
                  <a:lnTo>
                    <a:pt x="431" y="514"/>
                  </a:lnTo>
                  <a:lnTo>
                    <a:pt x="426" y="512"/>
                  </a:lnTo>
                  <a:lnTo>
                    <a:pt x="389" y="512"/>
                  </a:lnTo>
                  <a:lnTo>
                    <a:pt x="389" y="512"/>
                  </a:lnTo>
                  <a:lnTo>
                    <a:pt x="382" y="492"/>
                  </a:lnTo>
                  <a:lnTo>
                    <a:pt x="378" y="470"/>
                  </a:lnTo>
                  <a:lnTo>
                    <a:pt x="374" y="448"/>
                  </a:lnTo>
                  <a:lnTo>
                    <a:pt x="373" y="426"/>
                  </a:lnTo>
                  <a:lnTo>
                    <a:pt x="528" y="426"/>
                  </a:lnTo>
                  <a:lnTo>
                    <a:pt x="528" y="426"/>
                  </a:lnTo>
                  <a:lnTo>
                    <a:pt x="540" y="424"/>
                  </a:lnTo>
                  <a:lnTo>
                    <a:pt x="550" y="421"/>
                  </a:lnTo>
                  <a:lnTo>
                    <a:pt x="560" y="416"/>
                  </a:lnTo>
                  <a:lnTo>
                    <a:pt x="567" y="408"/>
                  </a:lnTo>
                  <a:lnTo>
                    <a:pt x="574" y="401"/>
                  </a:lnTo>
                  <a:lnTo>
                    <a:pt x="579" y="391"/>
                  </a:lnTo>
                  <a:lnTo>
                    <a:pt x="583" y="382"/>
                  </a:lnTo>
                  <a:lnTo>
                    <a:pt x="584" y="371"/>
                  </a:lnTo>
                  <a:lnTo>
                    <a:pt x="584" y="55"/>
                  </a:lnTo>
                  <a:lnTo>
                    <a:pt x="584" y="55"/>
                  </a:lnTo>
                  <a:lnTo>
                    <a:pt x="583" y="44"/>
                  </a:lnTo>
                  <a:lnTo>
                    <a:pt x="579" y="34"/>
                  </a:lnTo>
                  <a:lnTo>
                    <a:pt x="574" y="25"/>
                  </a:lnTo>
                  <a:lnTo>
                    <a:pt x="567" y="17"/>
                  </a:lnTo>
                  <a:lnTo>
                    <a:pt x="560" y="10"/>
                  </a:lnTo>
                  <a:lnTo>
                    <a:pt x="550" y="5"/>
                  </a:lnTo>
                  <a:lnTo>
                    <a:pt x="540" y="1"/>
                  </a:lnTo>
                  <a:lnTo>
                    <a:pt x="528" y="0"/>
                  </a:lnTo>
                  <a:lnTo>
                    <a:pt x="528" y="0"/>
                  </a:lnTo>
                  <a:close/>
                  <a:moveTo>
                    <a:pt x="25" y="55"/>
                  </a:moveTo>
                  <a:lnTo>
                    <a:pt x="25" y="55"/>
                  </a:lnTo>
                  <a:lnTo>
                    <a:pt x="25" y="49"/>
                  </a:lnTo>
                  <a:lnTo>
                    <a:pt x="28" y="44"/>
                  </a:lnTo>
                  <a:lnTo>
                    <a:pt x="30" y="39"/>
                  </a:lnTo>
                  <a:lnTo>
                    <a:pt x="34" y="34"/>
                  </a:lnTo>
                  <a:lnTo>
                    <a:pt x="39" y="31"/>
                  </a:lnTo>
                  <a:lnTo>
                    <a:pt x="44" y="28"/>
                  </a:lnTo>
                  <a:lnTo>
                    <a:pt x="49" y="26"/>
                  </a:lnTo>
                  <a:lnTo>
                    <a:pt x="55" y="26"/>
                  </a:lnTo>
                  <a:lnTo>
                    <a:pt x="528" y="26"/>
                  </a:lnTo>
                  <a:lnTo>
                    <a:pt x="528" y="26"/>
                  </a:lnTo>
                  <a:lnTo>
                    <a:pt x="534" y="26"/>
                  </a:lnTo>
                  <a:lnTo>
                    <a:pt x="540" y="28"/>
                  </a:lnTo>
                  <a:lnTo>
                    <a:pt x="545" y="31"/>
                  </a:lnTo>
                  <a:lnTo>
                    <a:pt x="550" y="34"/>
                  </a:lnTo>
                  <a:lnTo>
                    <a:pt x="554" y="39"/>
                  </a:lnTo>
                  <a:lnTo>
                    <a:pt x="556" y="44"/>
                  </a:lnTo>
                  <a:lnTo>
                    <a:pt x="559" y="49"/>
                  </a:lnTo>
                  <a:lnTo>
                    <a:pt x="559" y="55"/>
                  </a:lnTo>
                  <a:lnTo>
                    <a:pt x="559" y="342"/>
                  </a:lnTo>
                  <a:lnTo>
                    <a:pt x="25" y="342"/>
                  </a:lnTo>
                  <a:lnTo>
                    <a:pt x="25" y="55"/>
                  </a:lnTo>
                  <a:close/>
                  <a:moveTo>
                    <a:pt x="221" y="512"/>
                  </a:moveTo>
                  <a:lnTo>
                    <a:pt x="221" y="512"/>
                  </a:lnTo>
                  <a:lnTo>
                    <a:pt x="227" y="492"/>
                  </a:lnTo>
                  <a:lnTo>
                    <a:pt x="232" y="470"/>
                  </a:lnTo>
                  <a:lnTo>
                    <a:pt x="234" y="448"/>
                  </a:lnTo>
                  <a:lnTo>
                    <a:pt x="237" y="426"/>
                  </a:lnTo>
                  <a:lnTo>
                    <a:pt x="347" y="426"/>
                  </a:lnTo>
                  <a:lnTo>
                    <a:pt x="347" y="426"/>
                  </a:lnTo>
                  <a:lnTo>
                    <a:pt x="349" y="448"/>
                  </a:lnTo>
                  <a:lnTo>
                    <a:pt x="352" y="470"/>
                  </a:lnTo>
                  <a:lnTo>
                    <a:pt x="357" y="492"/>
                  </a:lnTo>
                  <a:lnTo>
                    <a:pt x="362" y="512"/>
                  </a:lnTo>
                  <a:lnTo>
                    <a:pt x="221" y="512"/>
                  </a:lnTo>
                  <a:close/>
                  <a:moveTo>
                    <a:pt x="559" y="371"/>
                  </a:moveTo>
                  <a:lnTo>
                    <a:pt x="559" y="371"/>
                  </a:lnTo>
                  <a:lnTo>
                    <a:pt x="559" y="371"/>
                  </a:lnTo>
                  <a:lnTo>
                    <a:pt x="559" y="375"/>
                  </a:lnTo>
                  <a:lnTo>
                    <a:pt x="556" y="382"/>
                  </a:lnTo>
                  <a:lnTo>
                    <a:pt x="554" y="386"/>
                  </a:lnTo>
                  <a:lnTo>
                    <a:pt x="550" y="391"/>
                  </a:lnTo>
                  <a:lnTo>
                    <a:pt x="545" y="395"/>
                  </a:lnTo>
                  <a:lnTo>
                    <a:pt x="540" y="397"/>
                  </a:lnTo>
                  <a:lnTo>
                    <a:pt x="534" y="400"/>
                  </a:lnTo>
                  <a:lnTo>
                    <a:pt x="528" y="400"/>
                  </a:lnTo>
                  <a:lnTo>
                    <a:pt x="55" y="400"/>
                  </a:lnTo>
                  <a:lnTo>
                    <a:pt x="55" y="400"/>
                  </a:lnTo>
                  <a:lnTo>
                    <a:pt x="49" y="400"/>
                  </a:lnTo>
                  <a:lnTo>
                    <a:pt x="44" y="397"/>
                  </a:lnTo>
                  <a:lnTo>
                    <a:pt x="39" y="395"/>
                  </a:lnTo>
                  <a:lnTo>
                    <a:pt x="34" y="391"/>
                  </a:lnTo>
                  <a:lnTo>
                    <a:pt x="30" y="386"/>
                  </a:lnTo>
                  <a:lnTo>
                    <a:pt x="28" y="382"/>
                  </a:lnTo>
                  <a:lnTo>
                    <a:pt x="25" y="375"/>
                  </a:lnTo>
                  <a:lnTo>
                    <a:pt x="25" y="371"/>
                  </a:lnTo>
                  <a:lnTo>
                    <a:pt x="25" y="367"/>
                  </a:lnTo>
                  <a:lnTo>
                    <a:pt x="559" y="367"/>
                  </a:lnTo>
                  <a:lnTo>
                    <a:pt x="559" y="37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67">
              <a:extLst>
                <a:ext uri="{FF2B5EF4-FFF2-40B4-BE49-F238E27FC236}">
                  <a16:creationId xmlns:a16="http://schemas.microsoft.com/office/drawing/2014/main" id="{82EC3BA1-F8C5-49FE-8546-69028D81D89A}"/>
                </a:ext>
              </a:extLst>
            </p:cNvPr>
            <p:cNvSpPr>
              <a:spLocks/>
            </p:cNvSpPr>
            <p:nvPr userDrawn="1"/>
          </p:nvSpPr>
          <p:spPr bwMode="auto">
            <a:xfrm>
              <a:off x="-2144712" y="6034088"/>
              <a:ext cx="179388" cy="31750"/>
            </a:xfrm>
            <a:custGeom>
              <a:avLst/>
              <a:gdLst>
                <a:gd name="T0" fmla="*/ 12 w 113"/>
                <a:gd name="T1" fmla="*/ 20 h 20"/>
                <a:gd name="T2" fmla="*/ 12 w 113"/>
                <a:gd name="T3" fmla="*/ 20 h 20"/>
                <a:gd name="T4" fmla="*/ 101 w 113"/>
                <a:gd name="T5" fmla="*/ 20 h 20"/>
                <a:gd name="T6" fmla="*/ 101 w 113"/>
                <a:gd name="T7" fmla="*/ 20 h 20"/>
                <a:gd name="T8" fmla="*/ 105 w 113"/>
                <a:gd name="T9" fmla="*/ 18 h 20"/>
                <a:gd name="T10" fmla="*/ 109 w 113"/>
                <a:gd name="T11" fmla="*/ 16 h 20"/>
                <a:gd name="T12" fmla="*/ 112 w 113"/>
                <a:gd name="T13" fmla="*/ 14 h 20"/>
                <a:gd name="T14" fmla="*/ 113 w 113"/>
                <a:gd name="T15" fmla="*/ 10 h 20"/>
                <a:gd name="T16" fmla="*/ 113 w 113"/>
                <a:gd name="T17" fmla="*/ 10 h 20"/>
                <a:gd name="T18" fmla="*/ 112 w 113"/>
                <a:gd name="T19" fmla="*/ 5 h 20"/>
                <a:gd name="T20" fmla="*/ 109 w 113"/>
                <a:gd name="T21" fmla="*/ 3 h 20"/>
                <a:gd name="T22" fmla="*/ 105 w 113"/>
                <a:gd name="T23" fmla="*/ 0 h 20"/>
                <a:gd name="T24" fmla="*/ 99 w 113"/>
                <a:gd name="T25" fmla="*/ 0 h 20"/>
                <a:gd name="T26" fmla="*/ 99 w 113"/>
                <a:gd name="T27" fmla="*/ 0 h 20"/>
                <a:gd name="T28" fmla="*/ 56 w 113"/>
                <a:gd name="T29" fmla="*/ 0 h 20"/>
                <a:gd name="T30" fmla="*/ 56 w 113"/>
                <a:gd name="T31" fmla="*/ 0 h 20"/>
                <a:gd name="T32" fmla="*/ 56 w 113"/>
                <a:gd name="T33" fmla="*/ 0 h 20"/>
                <a:gd name="T34" fmla="*/ 56 w 113"/>
                <a:gd name="T35" fmla="*/ 0 h 20"/>
                <a:gd name="T36" fmla="*/ 12 w 113"/>
                <a:gd name="T37" fmla="*/ 0 h 20"/>
                <a:gd name="T38" fmla="*/ 12 w 113"/>
                <a:gd name="T39" fmla="*/ 0 h 20"/>
                <a:gd name="T40" fmla="*/ 8 w 113"/>
                <a:gd name="T41" fmla="*/ 0 h 20"/>
                <a:gd name="T42" fmla="*/ 3 w 113"/>
                <a:gd name="T43" fmla="*/ 3 h 20"/>
                <a:gd name="T44" fmla="*/ 0 w 113"/>
                <a:gd name="T45" fmla="*/ 5 h 20"/>
                <a:gd name="T46" fmla="*/ 0 w 113"/>
                <a:gd name="T47" fmla="*/ 9 h 20"/>
                <a:gd name="T48" fmla="*/ 0 w 113"/>
                <a:gd name="T49" fmla="*/ 9 h 20"/>
                <a:gd name="T50" fmla="*/ 0 w 113"/>
                <a:gd name="T51" fmla="*/ 14 h 20"/>
                <a:gd name="T52" fmla="*/ 3 w 113"/>
                <a:gd name="T53" fmla="*/ 16 h 20"/>
                <a:gd name="T54" fmla="*/ 6 w 113"/>
                <a:gd name="T55" fmla="*/ 18 h 20"/>
                <a:gd name="T56" fmla="*/ 12 w 113"/>
                <a:gd name="T57" fmla="*/ 20 h 20"/>
                <a:gd name="T58" fmla="*/ 12 w 113"/>
                <a:gd name="T5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3" h="20">
                  <a:moveTo>
                    <a:pt x="12" y="20"/>
                  </a:moveTo>
                  <a:lnTo>
                    <a:pt x="12" y="20"/>
                  </a:lnTo>
                  <a:lnTo>
                    <a:pt x="101" y="20"/>
                  </a:lnTo>
                  <a:lnTo>
                    <a:pt x="101" y="20"/>
                  </a:lnTo>
                  <a:lnTo>
                    <a:pt x="105" y="18"/>
                  </a:lnTo>
                  <a:lnTo>
                    <a:pt x="109" y="16"/>
                  </a:lnTo>
                  <a:lnTo>
                    <a:pt x="112" y="14"/>
                  </a:lnTo>
                  <a:lnTo>
                    <a:pt x="113" y="10"/>
                  </a:lnTo>
                  <a:lnTo>
                    <a:pt x="113" y="10"/>
                  </a:lnTo>
                  <a:lnTo>
                    <a:pt x="112" y="5"/>
                  </a:lnTo>
                  <a:lnTo>
                    <a:pt x="109" y="3"/>
                  </a:lnTo>
                  <a:lnTo>
                    <a:pt x="105" y="0"/>
                  </a:lnTo>
                  <a:lnTo>
                    <a:pt x="99" y="0"/>
                  </a:lnTo>
                  <a:lnTo>
                    <a:pt x="99" y="0"/>
                  </a:lnTo>
                  <a:lnTo>
                    <a:pt x="56" y="0"/>
                  </a:lnTo>
                  <a:lnTo>
                    <a:pt x="56" y="0"/>
                  </a:lnTo>
                  <a:lnTo>
                    <a:pt x="56" y="0"/>
                  </a:lnTo>
                  <a:lnTo>
                    <a:pt x="56" y="0"/>
                  </a:lnTo>
                  <a:lnTo>
                    <a:pt x="12" y="0"/>
                  </a:lnTo>
                  <a:lnTo>
                    <a:pt x="12" y="0"/>
                  </a:lnTo>
                  <a:lnTo>
                    <a:pt x="8" y="0"/>
                  </a:lnTo>
                  <a:lnTo>
                    <a:pt x="3" y="3"/>
                  </a:lnTo>
                  <a:lnTo>
                    <a:pt x="0" y="5"/>
                  </a:lnTo>
                  <a:lnTo>
                    <a:pt x="0" y="9"/>
                  </a:lnTo>
                  <a:lnTo>
                    <a:pt x="0" y="9"/>
                  </a:lnTo>
                  <a:lnTo>
                    <a:pt x="0" y="14"/>
                  </a:lnTo>
                  <a:lnTo>
                    <a:pt x="3" y="16"/>
                  </a:lnTo>
                  <a:lnTo>
                    <a:pt x="6" y="18"/>
                  </a:lnTo>
                  <a:lnTo>
                    <a:pt x="12" y="20"/>
                  </a:lnTo>
                  <a:lnTo>
                    <a:pt x="12"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68">
              <a:extLst>
                <a:ext uri="{FF2B5EF4-FFF2-40B4-BE49-F238E27FC236}">
                  <a16:creationId xmlns:a16="http://schemas.microsoft.com/office/drawing/2014/main" id="{C23066F0-F745-469C-BC9D-ACC22DB5345D}"/>
                </a:ext>
              </a:extLst>
            </p:cNvPr>
            <p:cNvSpPr>
              <a:spLocks/>
            </p:cNvSpPr>
            <p:nvPr userDrawn="1"/>
          </p:nvSpPr>
          <p:spPr bwMode="auto">
            <a:xfrm>
              <a:off x="-2144712" y="6108700"/>
              <a:ext cx="180975" cy="31750"/>
            </a:xfrm>
            <a:custGeom>
              <a:avLst/>
              <a:gdLst>
                <a:gd name="T0" fmla="*/ 45 w 114"/>
                <a:gd name="T1" fmla="*/ 20 h 20"/>
                <a:gd name="T2" fmla="*/ 45 w 114"/>
                <a:gd name="T3" fmla="*/ 20 h 20"/>
                <a:gd name="T4" fmla="*/ 99 w 114"/>
                <a:gd name="T5" fmla="*/ 20 h 20"/>
                <a:gd name="T6" fmla="*/ 99 w 114"/>
                <a:gd name="T7" fmla="*/ 20 h 20"/>
                <a:gd name="T8" fmla="*/ 104 w 114"/>
                <a:gd name="T9" fmla="*/ 19 h 20"/>
                <a:gd name="T10" fmla="*/ 104 w 114"/>
                <a:gd name="T11" fmla="*/ 19 h 20"/>
                <a:gd name="T12" fmla="*/ 108 w 114"/>
                <a:gd name="T13" fmla="*/ 19 h 20"/>
                <a:gd name="T14" fmla="*/ 112 w 114"/>
                <a:gd name="T15" fmla="*/ 17 h 20"/>
                <a:gd name="T16" fmla="*/ 113 w 114"/>
                <a:gd name="T17" fmla="*/ 14 h 20"/>
                <a:gd name="T18" fmla="*/ 114 w 114"/>
                <a:gd name="T19" fmla="*/ 9 h 20"/>
                <a:gd name="T20" fmla="*/ 114 w 114"/>
                <a:gd name="T21" fmla="*/ 9 h 20"/>
                <a:gd name="T22" fmla="*/ 113 w 114"/>
                <a:gd name="T23" fmla="*/ 6 h 20"/>
                <a:gd name="T24" fmla="*/ 112 w 114"/>
                <a:gd name="T25" fmla="*/ 3 h 20"/>
                <a:gd name="T26" fmla="*/ 108 w 114"/>
                <a:gd name="T27" fmla="*/ 1 h 20"/>
                <a:gd name="T28" fmla="*/ 103 w 114"/>
                <a:gd name="T29" fmla="*/ 1 h 20"/>
                <a:gd name="T30" fmla="*/ 103 w 114"/>
                <a:gd name="T31" fmla="*/ 1 h 20"/>
                <a:gd name="T32" fmla="*/ 58 w 114"/>
                <a:gd name="T33" fmla="*/ 0 h 20"/>
                <a:gd name="T34" fmla="*/ 58 w 114"/>
                <a:gd name="T35" fmla="*/ 0 h 20"/>
                <a:gd name="T36" fmla="*/ 58 w 114"/>
                <a:gd name="T37" fmla="*/ 0 h 20"/>
                <a:gd name="T38" fmla="*/ 12 w 114"/>
                <a:gd name="T39" fmla="*/ 0 h 20"/>
                <a:gd name="T40" fmla="*/ 12 w 114"/>
                <a:gd name="T41" fmla="*/ 0 h 20"/>
                <a:gd name="T42" fmla="*/ 6 w 114"/>
                <a:gd name="T43" fmla="*/ 1 h 20"/>
                <a:gd name="T44" fmla="*/ 3 w 114"/>
                <a:gd name="T45" fmla="*/ 3 h 20"/>
                <a:gd name="T46" fmla="*/ 0 w 114"/>
                <a:gd name="T47" fmla="*/ 6 h 20"/>
                <a:gd name="T48" fmla="*/ 0 w 114"/>
                <a:gd name="T49" fmla="*/ 9 h 20"/>
                <a:gd name="T50" fmla="*/ 0 w 114"/>
                <a:gd name="T51" fmla="*/ 9 h 20"/>
                <a:gd name="T52" fmla="*/ 0 w 114"/>
                <a:gd name="T53" fmla="*/ 14 h 20"/>
                <a:gd name="T54" fmla="*/ 3 w 114"/>
                <a:gd name="T55" fmla="*/ 17 h 20"/>
                <a:gd name="T56" fmla="*/ 6 w 114"/>
                <a:gd name="T57" fmla="*/ 19 h 20"/>
                <a:gd name="T58" fmla="*/ 12 w 114"/>
                <a:gd name="T59" fmla="*/ 20 h 20"/>
                <a:gd name="T60" fmla="*/ 12 w 114"/>
                <a:gd name="T61" fmla="*/ 20 h 20"/>
                <a:gd name="T62" fmla="*/ 45 w 114"/>
                <a:gd name="T63" fmla="*/ 20 h 20"/>
                <a:gd name="T64" fmla="*/ 45 w 114"/>
                <a:gd name="T6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20">
                  <a:moveTo>
                    <a:pt x="45" y="20"/>
                  </a:moveTo>
                  <a:lnTo>
                    <a:pt x="45" y="20"/>
                  </a:lnTo>
                  <a:lnTo>
                    <a:pt x="99" y="20"/>
                  </a:lnTo>
                  <a:lnTo>
                    <a:pt x="99" y="20"/>
                  </a:lnTo>
                  <a:lnTo>
                    <a:pt x="104" y="19"/>
                  </a:lnTo>
                  <a:lnTo>
                    <a:pt x="104" y="19"/>
                  </a:lnTo>
                  <a:lnTo>
                    <a:pt x="108" y="19"/>
                  </a:lnTo>
                  <a:lnTo>
                    <a:pt x="112" y="17"/>
                  </a:lnTo>
                  <a:lnTo>
                    <a:pt x="113" y="14"/>
                  </a:lnTo>
                  <a:lnTo>
                    <a:pt x="114" y="9"/>
                  </a:lnTo>
                  <a:lnTo>
                    <a:pt x="114" y="9"/>
                  </a:lnTo>
                  <a:lnTo>
                    <a:pt x="113" y="6"/>
                  </a:lnTo>
                  <a:lnTo>
                    <a:pt x="112" y="3"/>
                  </a:lnTo>
                  <a:lnTo>
                    <a:pt x="108" y="1"/>
                  </a:lnTo>
                  <a:lnTo>
                    <a:pt x="103" y="1"/>
                  </a:lnTo>
                  <a:lnTo>
                    <a:pt x="103" y="1"/>
                  </a:lnTo>
                  <a:lnTo>
                    <a:pt x="58" y="0"/>
                  </a:lnTo>
                  <a:lnTo>
                    <a:pt x="58" y="0"/>
                  </a:lnTo>
                  <a:lnTo>
                    <a:pt x="58" y="0"/>
                  </a:lnTo>
                  <a:lnTo>
                    <a:pt x="12" y="0"/>
                  </a:lnTo>
                  <a:lnTo>
                    <a:pt x="12" y="0"/>
                  </a:lnTo>
                  <a:lnTo>
                    <a:pt x="6" y="1"/>
                  </a:lnTo>
                  <a:lnTo>
                    <a:pt x="3" y="3"/>
                  </a:lnTo>
                  <a:lnTo>
                    <a:pt x="0" y="6"/>
                  </a:lnTo>
                  <a:lnTo>
                    <a:pt x="0" y="9"/>
                  </a:lnTo>
                  <a:lnTo>
                    <a:pt x="0" y="9"/>
                  </a:lnTo>
                  <a:lnTo>
                    <a:pt x="0" y="14"/>
                  </a:lnTo>
                  <a:lnTo>
                    <a:pt x="3" y="17"/>
                  </a:lnTo>
                  <a:lnTo>
                    <a:pt x="6" y="19"/>
                  </a:lnTo>
                  <a:lnTo>
                    <a:pt x="12" y="20"/>
                  </a:lnTo>
                  <a:lnTo>
                    <a:pt x="12" y="20"/>
                  </a:lnTo>
                  <a:lnTo>
                    <a:pt x="45" y="20"/>
                  </a:lnTo>
                  <a:lnTo>
                    <a:pt x="45"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69">
              <a:extLst>
                <a:ext uri="{FF2B5EF4-FFF2-40B4-BE49-F238E27FC236}">
                  <a16:creationId xmlns:a16="http://schemas.microsoft.com/office/drawing/2014/main" id="{8F5D42B7-6F58-4F19-82B4-000C22B8AD14}"/>
                </a:ext>
              </a:extLst>
            </p:cNvPr>
            <p:cNvSpPr>
              <a:spLocks noEditPoints="1"/>
            </p:cNvSpPr>
            <p:nvPr userDrawn="1"/>
          </p:nvSpPr>
          <p:spPr bwMode="auto">
            <a:xfrm>
              <a:off x="-2322512" y="5953125"/>
              <a:ext cx="447675" cy="273050"/>
            </a:xfrm>
            <a:custGeom>
              <a:avLst/>
              <a:gdLst>
                <a:gd name="T0" fmla="*/ 248 w 282"/>
                <a:gd name="T1" fmla="*/ 168 h 172"/>
                <a:gd name="T2" fmla="*/ 264 w 282"/>
                <a:gd name="T3" fmla="*/ 167 h 172"/>
                <a:gd name="T4" fmla="*/ 274 w 282"/>
                <a:gd name="T5" fmla="*/ 161 h 172"/>
                <a:gd name="T6" fmla="*/ 280 w 282"/>
                <a:gd name="T7" fmla="*/ 151 h 172"/>
                <a:gd name="T8" fmla="*/ 282 w 282"/>
                <a:gd name="T9" fmla="*/ 135 h 172"/>
                <a:gd name="T10" fmla="*/ 282 w 282"/>
                <a:gd name="T11" fmla="*/ 29 h 172"/>
                <a:gd name="T12" fmla="*/ 281 w 282"/>
                <a:gd name="T13" fmla="*/ 22 h 172"/>
                <a:gd name="T14" fmla="*/ 277 w 282"/>
                <a:gd name="T15" fmla="*/ 11 h 172"/>
                <a:gd name="T16" fmla="*/ 270 w 282"/>
                <a:gd name="T17" fmla="*/ 3 h 172"/>
                <a:gd name="T18" fmla="*/ 259 w 282"/>
                <a:gd name="T19" fmla="*/ 0 h 172"/>
                <a:gd name="T20" fmla="*/ 252 w 282"/>
                <a:gd name="T21" fmla="*/ 0 h 172"/>
                <a:gd name="T22" fmla="*/ 29 w 282"/>
                <a:gd name="T23" fmla="*/ 0 h 172"/>
                <a:gd name="T24" fmla="*/ 17 w 282"/>
                <a:gd name="T25" fmla="*/ 1 h 172"/>
                <a:gd name="T26" fmla="*/ 7 w 282"/>
                <a:gd name="T27" fmla="*/ 7 h 172"/>
                <a:gd name="T28" fmla="*/ 1 w 282"/>
                <a:gd name="T29" fmla="*/ 16 h 172"/>
                <a:gd name="T30" fmla="*/ 0 w 282"/>
                <a:gd name="T31" fmla="*/ 29 h 172"/>
                <a:gd name="T32" fmla="*/ 0 w 282"/>
                <a:gd name="T33" fmla="*/ 139 h 172"/>
                <a:gd name="T34" fmla="*/ 0 w 282"/>
                <a:gd name="T35" fmla="*/ 146 h 172"/>
                <a:gd name="T36" fmla="*/ 3 w 282"/>
                <a:gd name="T37" fmla="*/ 157 h 172"/>
                <a:gd name="T38" fmla="*/ 11 w 282"/>
                <a:gd name="T39" fmla="*/ 165 h 172"/>
                <a:gd name="T40" fmla="*/ 23 w 282"/>
                <a:gd name="T41" fmla="*/ 168 h 172"/>
                <a:gd name="T42" fmla="*/ 30 w 282"/>
                <a:gd name="T43" fmla="*/ 168 h 172"/>
                <a:gd name="T44" fmla="*/ 248 w 282"/>
                <a:gd name="T45" fmla="*/ 168 h 172"/>
                <a:gd name="T46" fmla="*/ 142 w 282"/>
                <a:gd name="T47" fmla="*/ 172 h 172"/>
                <a:gd name="T48" fmla="*/ 30 w 282"/>
                <a:gd name="T49" fmla="*/ 149 h 172"/>
                <a:gd name="T50" fmla="*/ 22 w 282"/>
                <a:gd name="T51" fmla="*/ 148 h 172"/>
                <a:gd name="T52" fmla="*/ 19 w 282"/>
                <a:gd name="T53" fmla="*/ 138 h 172"/>
                <a:gd name="T54" fmla="*/ 19 w 282"/>
                <a:gd name="T55" fmla="*/ 29 h 172"/>
                <a:gd name="T56" fmla="*/ 19 w 282"/>
                <a:gd name="T57" fmla="*/ 24 h 172"/>
                <a:gd name="T58" fmla="*/ 24 w 282"/>
                <a:gd name="T59" fmla="*/ 19 h 172"/>
                <a:gd name="T60" fmla="*/ 30 w 282"/>
                <a:gd name="T61" fmla="*/ 19 h 172"/>
                <a:gd name="T62" fmla="*/ 250 w 282"/>
                <a:gd name="T63" fmla="*/ 19 h 172"/>
                <a:gd name="T64" fmla="*/ 260 w 282"/>
                <a:gd name="T65" fmla="*/ 21 h 172"/>
                <a:gd name="T66" fmla="*/ 261 w 282"/>
                <a:gd name="T67" fmla="*/ 30 h 172"/>
                <a:gd name="T68" fmla="*/ 261 w 282"/>
                <a:gd name="T69" fmla="*/ 137 h 172"/>
                <a:gd name="T70" fmla="*/ 261 w 282"/>
                <a:gd name="T71" fmla="*/ 144 h 172"/>
                <a:gd name="T72" fmla="*/ 257 w 282"/>
                <a:gd name="T73" fmla="*/ 149 h 172"/>
                <a:gd name="T74" fmla="*/ 250 w 282"/>
                <a:gd name="T75" fmla="*/ 149 h 172"/>
                <a:gd name="T76" fmla="*/ 140 w 282"/>
                <a:gd name="T77" fmla="*/ 149 h 172"/>
                <a:gd name="T78" fmla="*/ 30 w 282"/>
                <a:gd name="T79" fmla="*/ 1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2" h="172">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close/>
                  <a:moveTo>
                    <a:pt x="142" y="172"/>
                  </a:moveTo>
                  <a:lnTo>
                    <a:pt x="142" y="172"/>
                  </a:lnTo>
                  <a:close/>
                  <a:moveTo>
                    <a:pt x="30" y="149"/>
                  </a:moveTo>
                  <a:lnTo>
                    <a:pt x="30" y="149"/>
                  </a:lnTo>
                  <a:lnTo>
                    <a:pt x="24" y="149"/>
                  </a:lnTo>
                  <a:lnTo>
                    <a:pt x="22" y="148"/>
                  </a:lnTo>
                  <a:lnTo>
                    <a:pt x="19" y="144"/>
                  </a:lnTo>
                  <a:lnTo>
                    <a:pt x="19" y="138"/>
                  </a:lnTo>
                  <a:lnTo>
                    <a:pt x="19" y="138"/>
                  </a:lnTo>
                  <a:lnTo>
                    <a:pt x="19" y="29"/>
                  </a:lnTo>
                  <a:lnTo>
                    <a:pt x="19" y="29"/>
                  </a:lnTo>
                  <a:lnTo>
                    <a:pt x="19" y="24"/>
                  </a:lnTo>
                  <a:lnTo>
                    <a:pt x="22" y="21"/>
                  </a:lnTo>
                  <a:lnTo>
                    <a:pt x="24" y="19"/>
                  </a:lnTo>
                  <a:lnTo>
                    <a:pt x="30" y="19"/>
                  </a:lnTo>
                  <a:lnTo>
                    <a:pt x="30" y="19"/>
                  </a:lnTo>
                  <a:lnTo>
                    <a:pt x="250" y="19"/>
                  </a:lnTo>
                  <a:lnTo>
                    <a:pt x="250" y="19"/>
                  </a:lnTo>
                  <a:lnTo>
                    <a:pt x="257" y="19"/>
                  </a:lnTo>
                  <a:lnTo>
                    <a:pt x="260" y="21"/>
                  </a:lnTo>
                  <a:lnTo>
                    <a:pt x="261" y="24"/>
                  </a:lnTo>
                  <a:lnTo>
                    <a:pt x="261" y="30"/>
                  </a:lnTo>
                  <a:lnTo>
                    <a:pt x="261" y="30"/>
                  </a:lnTo>
                  <a:lnTo>
                    <a:pt x="261" y="137"/>
                  </a:lnTo>
                  <a:lnTo>
                    <a:pt x="261" y="137"/>
                  </a:lnTo>
                  <a:lnTo>
                    <a:pt x="261" y="144"/>
                  </a:lnTo>
                  <a:lnTo>
                    <a:pt x="260" y="148"/>
                  </a:lnTo>
                  <a:lnTo>
                    <a:pt x="257" y="149"/>
                  </a:lnTo>
                  <a:lnTo>
                    <a:pt x="250" y="149"/>
                  </a:lnTo>
                  <a:lnTo>
                    <a:pt x="250" y="149"/>
                  </a:lnTo>
                  <a:lnTo>
                    <a:pt x="140" y="149"/>
                  </a:lnTo>
                  <a:lnTo>
                    <a:pt x="140" y="149"/>
                  </a:lnTo>
                  <a:lnTo>
                    <a:pt x="30" y="149"/>
                  </a:lnTo>
                  <a:lnTo>
                    <a:pt x="30" y="14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70">
              <a:extLst>
                <a:ext uri="{FF2B5EF4-FFF2-40B4-BE49-F238E27FC236}">
                  <a16:creationId xmlns:a16="http://schemas.microsoft.com/office/drawing/2014/main" id="{347635F5-D7E3-4AB8-BDDD-4298435256CC}"/>
                </a:ext>
              </a:extLst>
            </p:cNvPr>
            <p:cNvSpPr>
              <a:spLocks/>
            </p:cNvSpPr>
            <p:nvPr userDrawn="1"/>
          </p:nvSpPr>
          <p:spPr bwMode="auto">
            <a:xfrm>
              <a:off x="-2322512" y="5953125"/>
              <a:ext cx="447675" cy="266700"/>
            </a:xfrm>
            <a:custGeom>
              <a:avLst/>
              <a:gdLst>
                <a:gd name="T0" fmla="*/ 248 w 282"/>
                <a:gd name="T1" fmla="*/ 168 h 168"/>
                <a:gd name="T2" fmla="*/ 248 w 282"/>
                <a:gd name="T3" fmla="*/ 168 h 168"/>
                <a:gd name="T4" fmla="*/ 257 w 282"/>
                <a:gd name="T5" fmla="*/ 168 h 168"/>
                <a:gd name="T6" fmla="*/ 264 w 282"/>
                <a:gd name="T7" fmla="*/ 167 h 168"/>
                <a:gd name="T8" fmla="*/ 270 w 282"/>
                <a:gd name="T9" fmla="*/ 165 h 168"/>
                <a:gd name="T10" fmla="*/ 274 w 282"/>
                <a:gd name="T11" fmla="*/ 161 h 168"/>
                <a:gd name="T12" fmla="*/ 277 w 282"/>
                <a:gd name="T13" fmla="*/ 157 h 168"/>
                <a:gd name="T14" fmla="*/ 280 w 282"/>
                <a:gd name="T15" fmla="*/ 151 h 168"/>
                <a:gd name="T16" fmla="*/ 281 w 282"/>
                <a:gd name="T17" fmla="*/ 144 h 168"/>
                <a:gd name="T18" fmla="*/ 282 w 282"/>
                <a:gd name="T19" fmla="*/ 135 h 168"/>
                <a:gd name="T20" fmla="*/ 282 w 282"/>
                <a:gd name="T21" fmla="*/ 135 h 168"/>
                <a:gd name="T22" fmla="*/ 282 w 282"/>
                <a:gd name="T23" fmla="*/ 29 h 168"/>
                <a:gd name="T24" fmla="*/ 282 w 282"/>
                <a:gd name="T25" fmla="*/ 29 h 168"/>
                <a:gd name="T26" fmla="*/ 281 w 282"/>
                <a:gd name="T27" fmla="*/ 22 h 168"/>
                <a:gd name="T28" fmla="*/ 280 w 282"/>
                <a:gd name="T29" fmla="*/ 16 h 168"/>
                <a:gd name="T30" fmla="*/ 277 w 282"/>
                <a:gd name="T31" fmla="*/ 11 h 168"/>
                <a:gd name="T32" fmla="*/ 274 w 282"/>
                <a:gd name="T33" fmla="*/ 7 h 168"/>
                <a:gd name="T34" fmla="*/ 270 w 282"/>
                <a:gd name="T35" fmla="*/ 3 h 168"/>
                <a:gd name="T36" fmla="*/ 265 w 282"/>
                <a:gd name="T37" fmla="*/ 1 h 168"/>
                <a:gd name="T38" fmla="*/ 259 w 282"/>
                <a:gd name="T39" fmla="*/ 0 h 168"/>
                <a:gd name="T40" fmla="*/ 252 w 282"/>
                <a:gd name="T41" fmla="*/ 0 h 168"/>
                <a:gd name="T42" fmla="*/ 252 w 282"/>
                <a:gd name="T43" fmla="*/ 0 h 168"/>
                <a:gd name="T44" fmla="*/ 29 w 282"/>
                <a:gd name="T45" fmla="*/ 0 h 168"/>
                <a:gd name="T46" fmla="*/ 29 w 282"/>
                <a:gd name="T47" fmla="*/ 0 h 168"/>
                <a:gd name="T48" fmla="*/ 23 w 282"/>
                <a:gd name="T49" fmla="*/ 0 h 168"/>
                <a:gd name="T50" fmla="*/ 17 w 282"/>
                <a:gd name="T51" fmla="*/ 1 h 168"/>
                <a:gd name="T52" fmla="*/ 11 w 282"/>
                <a:gd name="T53" fmla="*/ 3 h 168"/>
                <a:gd name="T54" fmla="*/ 7 w 282"/>
                <a:gd name="T55" fmla="*/ 7 h 168"/>
                <a:gd name="T56" fmla="*/ 3 w 282"/>
                <a:gd name="T57" fmla="*/ 11 h 168"/>
                <a:gd name="T58" fmla="*/ 1 w 282"/>
                <a:gd name="T59" fmla="*/ 16 h 168"/>
                <a:gd name="T60" fmla="*/ 0 w 282"/>
                <a:gd name="T61" fmla="*/ 22 h 168"/>
                <a:gd name="T62" fmla="*/ 0 w 282"/>
                <a:gd name="T63" fmla="*/ 29 h 168"/>
                <a:gd name="T64" fmla="*/ 0 w 282"/>
                <a:gd name="T65" fmla="*/ 29 h 168"/>
                <a:gd name="T66" fmla="*/ 0 w 282"/>
                <a:gd name="T67" fmla="*/ 139 h 168"/>
                <a:gd name="T68" fmla="*/ 0 w 282"/>
                <a:gd name="T69" fmla="*/ 139 h 168"/>
                <a:gd name="T70" fmla="*/ 0 w 282"/>
                <a:gd name="T71" fmla="*/ 146 h 168"/>
                <a:gd name="T72" fmla="*/ 1 w 282"/>
                <a:gd name="T73" fmla="*/ 153 h 168"/>
                <a:gd name="T74" fmla="*/ 3 w 282"/>
                <a:gd name="T75" fmla="*/ 157 h 168"/>
                <a:gd name="T76" fmla="*/ 7 w 282"/>
                <a:gd name="T77" fmla="*/ 161 h 168"/>
                <a:gd name="T78" fmla="*/ 11 w 282"/>
                <a:gd name="T79" fmla="*/ 165 h 168"/>
                <a:gd name="T80" fmla="*/ 17 w 282"/>
                <a:gd name="T81" fmla="*/ 167 h 168"/>
                <a:gd name="T82" fmla="*/ 23 w 282"/>
                <a:gd name="T83" fmla="*/ 168 h 168"/>
                <a:gd name="T84" fmla="*/ 30 w 282"/>
                <a:gd name="T85" fmla="*/ 168 h 168"/>
                <a:gd name="T86" fmla="*/ 30 w 282"/>
                <a:gd name="T87" fmla="*/ 168 h 168"/>
                <a:gd name="T88" fmla="*/ 248 w 282"/>
                <a:gd name="T89" fmla="*/ 168 h 168"/>
                <a:gd name="T90" fmla="*/ 248 w 282"/>
                <a:gd name="T9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2" h="168">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Line 71">
              <a:extLst>
                <a:ext uri="{FF2B5EF4-FFF2-40B4-BE49-F238E27FC236}">
                  <a16:creationId xmlns:a16="http://schemas.microsoft.com/office/drawing/2014/main" id="{780A6355-C2FC-49AC-8405-FA5F07B8F5AD}"/>
                </a:ext>
              </a:extLst>
            </p:cNvPr>
            <p:cNvSpPr>
              <a:spLocks noChangeShapeType="1"/>
            </p:cNvSpPr>
            <p:nvPr userDrawn="1"/>
          </p:nvSpPr>
          <p:spPr bwMode="auto">
            <a:xfrm>
              <a:off x="-2097087" y="622617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72">
              <a:extLst>
                <a:ext uri="{FF2B5EF4-FFF2-40B4-BE49-F238E27FC236}">
                  <a16:creationId xmlns:a16="http://schemas.microsoft.com/office/drawing/2014/main" id="{B7320414-5AF6-435B-BC36-E88DF84A8DCC}"/>
                </a:ext>
              </a:extLst>
            </p:cNvPr>
            <p:cNvSpPr>
              <a:spLocks/>
            </p:cNvSpPr>
            <p:nvPr userDrawn="1"/>
          </p:nvSpPr>
          <p:spPr bwMode="auto">
            <a:xfrm>
              <a:off x="-2292350" y="5983288"/>
              <a:ext cx="384175" cy="206375"/>
            </a:xfrm>
            <a:custGeom>
              <a:avLst/>
              <a:gdLst>
                <a:gd name="T0" fmla="*/ 11 w 242"/>
                <a:gd name="T1" fmla="*/ 130 h 130"/>
                <a:gd name="T2" fmla="*/ 11 w 242"/>
                <a:gd name="T3" fmla="*/ 130 h 130"/>
                <a:gd name="T4" fmla="*/ 5 w 242"/>
                <a:gd name="T5" fmla="*/ 130 h 130"/>
                <a:gd name="T6" fmla="*/ 3 w 242"/>
                <a:gd name="T7" fmla="*/ 129 h 130"/>
                <a:gd name="T8" fmla="*/ 0 w 242"/>
                <a:gd name="T9" fmla="*/ 125 h 130"/>
                <a:gd name="T10" fmla="*/ 0 w 242"/>
                <a:gd name="T11" fmla="*/ 119 h 130"/>
                <a:gd name="T12" fmla="*/ 0 w 242"/>
                <a:gd name="T13" fmla="*/ 119 h 130"/>
                <a:gd name="T14" fmla="*/ 0 w 242"/>
                <a:gd name="T15" fmla="*/ 10 h 130"/>
                <a:gd name="T16" fmla="*/ 0 w 242"/>
                <a:gd name="T17" fmla="*/ 10 h 130"/>
                <a:gd name="T18" fmla="*/ 0 w 242"/>
                <a:gd name="T19" fmla="*/ 5 h 130"/>
                <a:gd name="T20" fmla="*/ 3 w 242"/>
                <a:gd name="T21" fmla="*/ 2 h 130"/>
                <a:gd name="T22" fmla="*/ 5 w 242"/>
                <a:gd name="T23" fmla="*/ 0 h 130"/>
                <a:gd name="T24" fmla="*/ 11 w 242"/>
                <a:gd name="T25" fmla="*/ 0 h 130"/>
                <a:gd name="T26" fmla="*/ 11 w 242"/>
                <a:gd name="T27" fmla="*/ 0 h 130"/>
                <a:gd name="T28" fmla="*/ 231 w 242"/>
                <a:gd name="T29" fmla="*/ 0 h 130"/>
                <a:gd name="T30" fmla="*/ 231 w 242"/>
                <a:gd name="T31" fmla="*/ 0 h 130"/>
                <a:gd name="T32" fmla="*/ 238 w 242"/>
                <a:gd name="T33" fmla="*/ 0 h 130"/>
                <a:gd name="T34" fmla="*/ 241 w 242"/>
                <a:gd name="T35" fmla="*/ 2 h 130"/>
                <a:gd name="T36" fmla="*/ 242 w 242"/>
                <a:gd name="T37" fmla="*/ 5 h 130"/>
                <a:gd name="T38" fmla="*/ 242 w 242"/>
                <a:gd name="T39" fmla="*/ 11 h 130"/>
                <a:gd name="T40" fmla="*/ 242 w 242"/>
                <a:gd name="T41" fmla="*/ 11 h 130"/>
                <a:gd name="T42" fmla="*/ 242 w 242"/>
                <a:gd name="T43" fmla="*/ 118 h 130"/>
                <a:gd name="T44" fmla="*/ 242 w 242"/>
                <a:gd name="T45" fmla="*/ 118 h 130"/>
                <a:gd name="T46" fmla="*/ 242 w 242"/>
                <a:gd name="T47" fmla="*/ 125 h 130"/>
                <a:gd name="T48" fmla="*/ 241 w 242"/>
                <a:gd name="T49" fmla="*/ 129 h 130"/>
                <a:gd name="T50" fmla="*/ 238 w 242"/>
                <a:gd name="T51" fmla="*/ 130 h 130"/>
                <a:gd name="T52" fmla="*/ 231 w 242"/>
                <a:gd name="T53" fmla="*/ 130 h 130"/>
                <a:gd name="T54" fmla="*/ 231 w 242"/>
                <a:gd name="T55" fmla="*/ 130 h 130"/>
                <a:gd name="T56" fmla="*/ 121 w 242"/>
                <a:gd name="T57" fmla="*/ 130 h 130"/>
                <a:gd name="T58" fmla="*/ 121 w 242"/>
                <a:gd name="T59" fmla="*/ 130 h 130"/>
                <a:gd name="T60" fmla="*/ 11 w 242"/>
                <a:gd name="T61" fmla="*/ 130 h 130"/>
                <a:gd name="T62" fmla="*/ 11 w 242"/>
                <a:gd name="T63"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2" h="130">
                  <a:moveTo>
                    <a:pt x="11" y="130"/>
                  </a:moveTo>
                  <a:lnTo>
                    <a:pt x="11" y="130"/>
                  </a:lnTo>
                  <a:lnTo>
                    <a:pt x="5" y="130"/>
                  </a:lnTo>
                  <a:lnTo>
                    <a:pt x="3" y="129"/>
                  </a:lnTo>
                  <a:lnTo>
                    <a:pt x="0" y="125"/>
                  </a:lnTo>
                  <a:lnTo>
                    <a:pt x="0" y="119"/>
                  </a:lnTo>
                  <a:lnTo>
                    <a:pt x="0" y="119"/>
                  </a:lnTo>
                  <a:lnTo>
                    <a:pt x="0" y="10"/>
                  </a:lnTo>
                  <a:lnTo>
                    <a:pt x="0" y="10"/>
                  </a:lnTo>
                  <a:lnTo>
                    <a:pt x="0" y="5"/>
                  </a:lnTo>
                  <a:lnTo>
                    <a:pt x="3" y="2"/>
                  </a:lnTo>
                  <a:lnTo>
                    <a:pt x="5" y="0"/>
                  </a:lnTo>
                  <a:lnTo>
                    <a:pt x="11" y="0"/>
                  </a:lnTo>
                  <a:lnTo>
                    <a:pt x="11" y="0"/>
                  </a:lnTo>
                  <a:lnTo>
                    <a:pt x="231" y="0"/>
                  </a:lnTo>
                  <a:lnTo>
                    <a:pt x="231" y="0"/>
                  </a:lnTo>
                  <a:lnTo>
                    <a:pt x="238" y="0"/>
                  </a:lnTo>
                  <a:lnTo>
                    <a:pt x="241" y="2"/>
                  </a:lnTo>
                  <a:lnTo>
                    <a:pt x="242" y="5"/>
                  </a:lnTo>
                  <a:lnTo>
                    <a:pt x="242" y="11"/>
                  </a:lnTo>
                  <a:lnTo>
                    <a:pt x="242" y="11"/>
                  </a:lnTo>
                  <a:lnTo>
                    <a:pt x="242" y="118"/>
                  </a:lnTo>
                  <a:lnTo>
                    <a:pt x="242" y="118"/>
                  </a:lnTo>
                  <a:lnTo>
                    <a:pt x="242" y="125"/>
                  </a:lnTo>
                  <a:lnTo>
                    <a:pt x="241" y="129"/>
                  </a:lnTo>
                  <a:lnTo>
                    <a:pt x="238" y="130"/>
                  </a:lnTo>
                  <a:lnTo>
                    <a:pt x="231" y="130"/>
                  </a:lnTo>
                  <a:lnTo>
                    <a:pt x="231" y="130"/>
                  </a:lnTo>
                  <a:lnTo>
                    <a:pt x="121" y="130"/>
                  </a:lnTo>
                  <a:lnTo>
                    <a:pt x="121" y="130"/>
                  </a:lnTo>
                  <a:lnTo>
                    <a:pt x="11" y="130"/>
                  </a:lnTo>
                  <a:lnTo>
                    <a:pt x="11" y="1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73">
              <a:extLst>
                <a:ext uri="{FF2B5EF4-FFF2-40B4-BE49-F238E27FC236}">
                  <a16:creationId xmlns:a16="http://schemas.microsoft.com/office/drawing/2014/main" id="{35466A90-D441-4FF7-86CD-3C73855451F0}"/>
                </a:ext>
              </a:extLst>
            </p:cNvPr>
            <p:cNvSpPr>
              <a:spLocks/>
            </p:cNvSpPr>
            <p:nvPr userDrawn="1"/>
          </p:nvSpPr>
          <p:spPr bwMode="auto">
            <a:xfrm>
              <a:off x="-2241550" y="6034088"/>
              <a:ext cx="60325" cy="31750"/>
            </a:xfrm>
            <a:custGeom>
              <a:avLst/>
              <a:gdLst>
                <a:gd name="T0" fmla="*/ 29 w 38"/>
                <a:gd name="T1" fmla="*/ 0 h 20"/>
                <a:gd name="T2" fmla="*/ 29 w 38"/>
                <a:gd name="T3" fmla="*/ 0 h 20"/>
                <a:gd name="T4" fmla="*/ 9 w 38"/>
                <a:gd name="T5" fmla="*/ 0 h 20"/>
                <a:gd name="T6" fmla="*/ 9 w 38"/>
                <a:gd name="T7" fmla="*/ 0 h 20"/>
                <a:gd name="T8" fmla="*/ 5 w 38"/>
                <a:gd name="T9" fmla="*/ 0 h 20"/>
                <a:gd name="T10" fmla="*/ 3 w 38"/>
                <a:gd name="T11" fmla="*/ 3 h 20"/>
                <a:gd name="T12" fmla="*/ 0 w 38"/>
                <a:gd name="T13" fmla="*/ 5 h 20"/>
                <a:gd name="T14" fmla="*/ 0 w 38"/>
                <a:gd name="T15" fmla="*/ 10 h 20"/>
                <a:gd name="T16" fmla="*/ 0 w 38"/>
                <a:gd name="T17" fmla="*/ 10 h 20"/>
                <a:gd name="T18" fmla="*/ 0 w 38"/>
                <a:gd name="T19" fmla="*/ 12 h 20"/>
                <a:gd name="T20" fmla="*/ 1 w 38"/>
                <a:gd name="T21" fmla="*/ 16 h 20"/>
                <a:gd name="T22" fmla="*/ 4 w 38"/>
                <a:gd name="T23" fmla="*/ 17 h 20"/>
                <a:gd name="T24" fmla="*/ 7 w 38"/>
                <a:gd name="T25" fmla="*/ 18 h 20"/>
                <a:gd name="T26" fmla="*/ 7 w 38"/>
                <a:gd name="T27" fmla="*/ 18 h 20"/>
                <a:gd name="T28" fmla="*/ 18 w 38"/>
                <a:gd name="T29" fmla="*/ 20 h 20"/>
                <a:gd name="T30" fmla="*/ 18 w 38"/>
                <a:gd name="T31" fmla="*/ 20 h 20"/>
                <a:gd name="T32" fmla="*/ 18 w 38"/>
                <a:gd name="T33" fmla="*/ 18 h 20"/>
                <a:gd name="T34" fmla="*/ 18 w 38"/>
                <a:gd name="T35" fmla="*/ 18 h 20"/>
                <a:gd name="T36" fmla="*/ 25 w 38"/>
                <a:gd name="T37" fmla="*/ 20 h 20"/>
                <a:gd name="T38" fmla="*/ 29 w 38"/>
                <a:gd name="T39" fmla="*/ 18 h 20"/>
                <a:gd name="T40" fmla="*/ 29 w 38"/>
                <a:gd name="T41" fmla="*/ 18 h 20"/>
                <a:gd name="T42" fmla="*/ 33 w 38"/>
                <a:gd name="T43" fmla="*/ 17 h 20"/>
                <a:gd name="T44" fmla="*/ 37 w 38"/>
                <a:gd name="T45" fmla="*/ 16 h 20"/>
                <a:gd name="T46" fmla="*/ 38 w 38"/>
                <a:gd name="T47" fmla="*/ 14 h 20"/>
                <a:gd name="T48" fmla="*/ 38 w 38"/>
                <a:gd name="T49" fmla="*/ 9 h 20"/>
                <a:gd name="T50" fmla="*/ 38 w 38"/>
                <a:gd name="T51" fmla="*/ 9 h 20"/>
                <a:gd name="T52" fmla="*/ 38 w 38"/>
                <a:gd name="T53" fmla="*/ 5 h 20"/>
                <a:gd name="T54" fmla="*/ 36 w 38"/>
                <a:gd name="T55" fmla="*/ 3 h 20"/>
                <a:gd name="T56" fmla="*/ 33 w 38"/>
                <a:gd name="T57" fmla="*/ 0 h 20"/>
                <a:gd name="T58" fmla="*/ 29 w 38"/>
                <a:gd name="T59" fmla="*/ 0 h 20"/>
                <a:gd name="T60" fmla="*/ 29 w 38"/>
                <a:gd name="T6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0"/>
                  </a:moveTo>
                  <a:lnTo>
                    <a:pt x="29" y="0"/>
                  </a:lnTo>
                  <a:lnTo>
                    <a:pt x="9" y="0"/>
                  </a:lnTo>
                  <a:lnTo>
                    <a:pt x="9" y="0"/>
                  </a:lnTo>
                  <a:lnTo>
                    <a:pt x="5" y="0"/>
                  </a:lnTo>
                  <a:lnTo>
                    <a:pt x="3" y="3"/>
                  </a:lnTo>
                  <a:lnTo>
                    <a:pt x="0" y="5"/>
                  </a:lnTo>
                  <a:lnTo>
                    <a:pt x="0" y="10"/>
                  </a:lnTo>
                  <a:lnTo>
                    <a:pt x="0" y="10"/>
                  </a:lnTo>
                  <a:lnTo>
                    <a:pt x="0" y="12"/>
                  </a:lnTo>
                  <a:lnTo>
                    <a:pt x="1" y="16"/>
                  </a:lnTo>
                  <a:lnTo>
                    <a:pt x="4" y="17"/>
                  </a:lnTo>
                  <a:lnTo>
                    <a:pt x="7" y="18"/>
                  </a:lnTo>
                  <a:lnTo>
                    <a:pt x="7" y="18"/>
                  </a:lnTo>
                  <a:lnTo>
                    <a:pt x="18" y="20"/>
                  </a:lnTo>
                  <a:lnTo>
                    <a:pt x="18" y="20"/>
                  </a:lnTo>
                  <a:lnTo>
                    <a:pt x="18" y="18"/>
                  </a:lnTo>
                  <a:lnTo>
                    <a:pt x="18" y="18"/>
                  </a:lnTo>
                  <a:lnTo>
                    <a:pt x="25" y="20"/>
                  </a:lnTo>
                  <a:lnTo>
                    <a:pt x="29" y="18"/>
                  </a:lnTo>
                  <a:lnTo>
                    <a:pt x="29" y="18"/>
                  </a:lnTo>
                  <a:lnTo>
                    <a:pt x="33" y="17"/>
                  </a:lnTo>
                  <a:lnTo>
                    <a:pt x="37" y="16"/>
                  </a:lnTo>
                  <a:lnTo>
                    <a:pt x="38" y="14"/>
                  </a:lnTo>
                  <a:lnTo>
                    <a:pt x="38" y="9"/>
                  </a:lnTo>
                  <a:lnTo>
                    <a:pt x="38" y="9"/>
                  </a:lnTo>
                  <a:lnTo>
                    <a:pt x="38" y="5"/>
                  </a:lnTo>
                  <a:lnTo>
                    <a:pt x="36" y="3"/>
                  </a:lnTo>
                  <a:lnTo>
                    <a:pt x="33" y="0"/>
                  </a:lnTo>
                  <a:lnTo>
                    <a:pt x="29" y="0"/>
                  </a:lnTo>
                  <a:lnTo>
                    <a:pt x="29"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74">
              <a:extLst>
                <a:ext uri="{FF2B5EF4-FFF2-40B4-BE49-F238E27FC236}">
                  <a16:creationId xmlns:a16="http://schemas.microsoft.com/office/drawing/2014/main" id="{05C19D74-F51F-43B3-9498-315001711A4E}"/>
                </a:ext>
              </a:extLst>
            </p:cNvPr>
            <p:cNvSpPr>
              <a:spLocks/>
            </p:cNvSpPr>
            <p:nvPr userDrawn="1"/>
          </p:nvSpPr>
          <p:spPr bwMode="auto">
            <a:xfrm>
              <a:off x="-2241550" y="6108700"/>
              <a:ext cx="60325" cy="31750"/>
            </a:xfrm>
            <a:custGeom>
              <a:avLst/>
              <a:gdLst>
                <a:gd name="T0" fmla="*/ 29 w 38"/>
                <a:gd name="T1" fmla="*/ 1 h 20"/>
                <a:gd name="T2" fmla="*/ 29 w 38"/>
                <a:gd name="T3" fmla="*/ 1 h 20"/>
                <a:gd name="T4" fmla="*/ 18 w 38"/>
                <a:gd name="T5" fmla="*/ 0 h 20"/>
                <a:gd name="T6" fmla="*/ 7 w 38"/>
                <a:gd name="T7" fmla="*/ 1 h 20"/>
                <a:gd name="T8" fmla="*/ 7 w 38"/>
                <a:gd name="T9" fmla="*/ 1 h 20"/>
                <a:gd name="T10" fmla="*/ 4 w 38"/>
                <a:gd name="T11" fmla="*/ 2 h 20"/>
                <a:gd name="T12" fmla="*/ 1 w 38"/>
                <a:gd name="T13" fmla="*/ 3 h 20"/>
                <a:gd name="T14" fmla="*/ 0 w 38"/>
                <a:gd name="T15" fmla="*/ 7 h 20"/>
                <a:gd name="T16" fmla="*/ 0 w 38"/>
                <a:gd name="T17" fmla="*/ 9 h 20"/>
                <a:gd name="T18" fmla="*/ 0 w 38"/>
                <a:gd name="T19" fmla="*/ 9 h 20"/>
                <a:gd name="T20" fmla="*/ 0 w 38"/>
                <a:gd name="T21" fmla="*/ 13 h 20"/>
                <a:gd name="T22" fmla="*/ 1 w 38"/>
                <a:gd name="T23" fmla="*/ 17 h 20"/>
                <a:gd name="T24" fmla="*/ 4 w 38"/>
                <a:gd name="T25" fmla="*/ 18 h 20"/>
                <a:gd name="T26" fmla="*/ 7 w 38"/>
                <a:gd name="T27" fmla="*/ 19 h 20"/>
                <a:gd name="T28" fmla="*/ 7 w 38"/>
                <a:gd name="T29" fmla="*/ 19 h 20"/>
                <a:gd name="T30" fmla="*/ 18 w 38"/>
                <a:gd name="T31" fmla="*/ 20 h 20"/>
                <a:gd name="T32" fmla="*/ 18 w 38"/>
                <a:gd name="T33" fmla="*/ 20 h 20"/>
                <a:gd name="T34" fmla="*/ 18 w 38"/>
                <a:gd name="T35" fmla="*/ 19 h 20"/>
                <a:gd name="T36" fmla="*/ 18 w 38"/>
                <a:gd name="T37" fmla="*/ 19 h 20"/>
                <a:gd name="T38" fmla="*/ 29 w 38"/>
                <a:gd name="T39" fmla="*/ 19 h 20"/>
                <a:gd name="T40" fmla="*/ 29 w 38"/>
                <a:gd name="T41" fmla="*/ 19 h 20"/>
                <a:gd name="T42" fmla="*/ 33 w 38"/>
                <a:gd name="T43" fmla="*/ 18 h 20"/>
                <a:gd name="T44" fmla="*/ 36 w 38"/>
                <a:gd name="T45" fmla="*/ 17 h 20"/>
                <a:gd name="T46" fmla="*/ 38 w 38"/>
                <a:gd name="T47" fmla="*/ 14 h 20"/>
                <a:gd name="T48" fmla="*/ 38 w 38"/>
                <a:gd name="T49" fmla="*/ 9 h 20"/>
                <a:gd name="T50" fmla="*/ 38 w 38"/>
                <a:gd name="T51" fmla="*/ 9 h 20"/>
                <a:gd name="T52" fmla="*/ 38 w 38"/>
                <a:gd name="T53" fmla="*/ 6 h 20"/>
                <a:gd name="T54" fmla="*/ 37 w 38"/>
                <a:gd name="T55" fmla="*/ 3 h 20"/>
                <a:gd name="T56" fmla="*/ 33 w 38"/>
                <a:gd name="T57" fmla="*/ 1 h 20"/>
                <a:gd name="T58" fmla="*/ 29 w 38"/>
                <a:gd name="T59" fmla="*/ 1 h 20"/>
                <a:gd name="T60" fmla="*/ 29 w 38"/>
                <a:gd name="T61"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1"/>
                  </a:moveTo>
                  <a:lnTo>
                    <a:pt x="29" y="1"/>
                  </a:lnTo>
                  <a:lnTo>
                    <a:pt x="18" y="0"/>
                  </a:lnTo>
                  <a:lnTo>
                    <a:pt x="7" y="1"/>
                  </a:lnTo>
                  <a:lnTo>
                    <a:pt x="7" y="1"/>
                  </a:lnTo>
                  <a:lnTo>
                    <a:pt x="4" y="2"/>
                  </a:lnTo>
                  <a:lnTo>
                    <a:pt x="1" y="3"/>
                  </a:lnTo>
                  <a:lnTo>
                    <a:pt x="0" y="7"/>
                  </a:lnTo>
                  <a:lnTo>
                    <a:pt x="0" y="9"/>
                  </a:lnTo>
                  <a:lnTo>
                    <a:pt x="0" y="9"/>
                  </a:lnTo>
                  <a:lnTo>
                    <a:pt x="0" y="13"/>
                  </a:lnTo>
                  <a:lnTo>
                    <a:pt x="1" y="17"/>
                  </a:lnTo>
                  <a:lnTo>
                    <a:pt x="4" y="18"/>
                  </a:lnTo>
                  <a:lnTo>
                    <a:pt x="7" y="19"/>
                  </a:lnTo>
                  <a:lnTo>
                    <a:pt x="7" y="19"/>
                  </a:lnTo>
                  <a:lnTo>
                    <a:pt x="18" y="20"/>
                  </a:lnTo>
                  <a:lnTo>
                    <a:pt x="18" y="20"/>
                  </a:lnTo>
                  <a:lnTo>
                    <a:pt x="18" y="19"/>
                  </a:lnTo>
                  <a:lnTo>
                    <a:pt x="18" y="19"/>
                  </a:lnTo>
                  <a:lnTo>
                    <a:pt x="29" y="19"/>
                  </a:lnTo>
                  <a:lnTo>
                    <a:pt x="29" y="19"/>
                  </a:lnTo>
                  <a:lnTo>
                    <a:pt x="33" y="18"/>
                  </a:lnTo>
                  <a:lnTo>
                    <a:pt x="36" y="17"/>
                  </a:lnTo>
                  <a:lnTo>
                    <a:pt x="38" y="14"/>
                  </a:lnTo>
                  <a:lnTo>
                    <a:pt x="38" y="9"/>
                  </a:lnTo>
                  <a:lnTo>
                    <a:pt x="38" y="9"/>
                  </a:lnTo>
                  <a:lnTo>
                    <a:pt x="38" y="6"/>
                  </a:lnTo>
                  <a:lnTo>
                    <a:pt x="37" y="3"/>
                  </a:lnTo>
                  <a:lnTo>
                    <a:pt x="33" y="1"/>
                  </a:lnTo>
                  <a:lnTo>
                    <a:pt x="29" y="1"/>
                  </a:lnTo>
                  <a:lnTo>
                    <a:pt x="29" y="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75">
              <a:extLst>
                <a:ext uri="{FF2B5EF4-FFF2-40B4-BE49-F238E27FC236}">
                  <a16:creationId xmlns:a16="http://schemas.microsoft.com/office/drawing/2014/main" id="{6A9A98E1-8223-45C9-8362-4A6705F3A18D}"/>
                </a:ext>
              </a:extLst>
            </p:cNvPr>
            <p:cNvSpPr>
              <a:spLocks/>
            </p:cNvSpPr>
            <p:nvPr userDrawn="1"/>
          </p:nvSpPr>
          <p:spPr bwMode="auto">
            <a:xfrm>
              <a:off x="-2097087" y="5851525"/>
              <a:ext cx="484188" cy="33338"/>
            </a:xfrm>
            <a:custGeom>
              <a:avLst/>
              <a:gdLst>
                <a:gd name="T0" fmla="*/ 288 w 305"/>
                <a:gd name="T1" fmla="*/ 0 h 21"/>
                <a:gd name="T2" fmla="*/ 288 w 305"/>
                <a:gd name="T3" fmla="*/ 0 h 21"/>
                <a:gd name="T4" fmla="*/ 15 w 305"/>
                <a:gd name="T5" fmla="*/ 0 h 21"/>
                <a:gd name="T6" fmla="*/ 15 w 305"/>
                <a:gd name="T7" fmla="*/ 0 h 21"/>
                <a:gd name="T8" fmla="*/ 9 w 305"/>
                <a:gd name="T9" fmla="*/ 1 h 21"/>
                <a:gd name="T10" fmla="*/ 9 w 305"/>
                <a:gd name="T11" fmla="*/ 1 h 21"/>
                <a:gd name="T12" fmla="*/ 6 w 305"/>
                <a:gd name="T13" fmla="*/ 1 h 21"/>
                <a:gd name="T14" fmla="*/ 2 w 305"/>
                <a:gd name="T15" fmla="*/ 4 h 21"/>
                <a:gd name="T16" fmla="*/ 0 w 305"/>
                <a:gd name="T17" fmla="*/ 6 h 21"/>
                <a:gd name="T18" fmla="*/ 0 w 305"/>
                <a:gd name="T19" fmla="*/ 11 h 21"/>
                <a:gd name="T20" fmla="*/ 0 w 305"/>
                <a:gd name="T21" fmla="*/ 11 h 21"/>
                <a:gd name="T22" fmla="*/ 0 w 305"/>
                <a:gd name="T23" fmla="*/ 15 h 21"/>
                <a:gd name="T24" fmla="*/ 2 w 305"/>
                <a:gd name="T25" fmla="*/ 17 h 21"/>
                <a:gd name="T26" fmla="*/ 6 w 305"/>
                <a:gd name="T27" fmla="*/ 20 h 21"/>
                <a:gd name="T28" fmla="*/ 9 w 305"/>
                <a:gd name="T29" fmla="*/ 20 h 21"/>
                <a:gd name="T30" fmla="*/ 9 w 305"/>
                <a:gd name="T31" fmla="*/ 20 h 21"/>
                <a:gd name="T32" fmla="*/ 19 w 305"/>
                <a:gd name="T33" fmla="*/ 21 h 21"/>
                <a:gd name="T34" fmla="*/ 19 w 305"/>
                <a:gd name="T35" fmla="*/ 21 h 21"/>
                <a:gd name="T36" fmla="*/ 152 w 305"/>
                <a:gd name="T37" fmla="*/ 21 h 21"/>
                <a:gd name="T38" fmla="*/ 152 w 305"/>
                <a:gd name="T39" fmla="*/ 21 h 21"/>
                <a:gd name="T40" fmla="*/ 152 w 305"/>
                <a:gd name="T41" fmla="*/ 21 h 21"/>
                <a:gd name="T42" fmla="*/ 152 w 305"/>
                <a:gd name="T43" fmla="*/ 21 h 21"/>
                <a:gd name="T44" fmla="*/ 173 w 305"/>
                <a:gd name="T45" fmla="*/ 21 h 21"/>
                <a:gd name="T46" fmla="*/ 173 w 305"/>
                <a:gd name="T47" fmla="*/ 21 h 21"/>
                <a:gd name="T48" fmla="*/ 292 w 305"/>
                <a:gd name="T49" fmla="*/ 21 h 21"/>
                <a:gd name="T50" fmla="*/ 292 w 305"/>
                <a:gd name="T51" fmla="*/ 21 h 21"/>
                <a:gd name="T52" fmla="*/ 298 w 305"/>
                <a:gd name="T53" fmla="*/ 20 h 21"/>
                <a:gd name="T54" fmla="*/ 302 w 305"/>
                <a:gd name="T55" fmla="*/ 17 h 21"/>
                <a:gd name="T56" fmla="*/ 304 w 305"/>
                <a:gd name="T57" fmla="*/ 15 h 21"/>
                <a:gd name="T58" fmla="*/ 305 w 305"/>
                <a:gd name="T59" fmla="*/ 10 h 21"/>
                <a:gd name="T60" fmla="*/ 305 w 305"/>
                <a:gd name="T61" fmla="*/ 10 h 21"/>
                <a:gd name="T62" fmla="*/ 304 w 305"/>
                <a:gd name="T63" fmla="*/ 6 h 21"/>
                <a:gd name="T64" fmla="*/ 302 w 305"/>
                <a:gd name="T65" fmla="*/ 3 h 21"/>
                <a:gd name="T66" fmla="*/ 298 w 305"/>
                <a:gd name="T67" fmla="*/ 1 h 21"/>
                <a:gd name="T68" fmla="*/ 292 w 305"/>
                <a:gd name="T69" fmla="*/ 0 h 21"/>
                <a:gd name="T70" fmla="*/ 292 w 305"/>
                <a:gd name="T71" fmla="*/ 0 h 21"/>
                <a:gd name="T72" fmla="*/ 288 w 305"/>
                <a:gd name="T73" fmla="*/ 0 h 21"/>
                <a:gd name="T74" fmla="*/ 288 w 305"/>
                <a:gd name="T7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5" h="21">
                  <a:moveTo>
                    <a:pt x="288" y="0"/>
                  </a:moveTo>
                  <a:lnTo>
                    <a:pt x="288" y="0"/>
                  </a:lnTo>
                  <a:lnTo>
                    <a:pt x="15" y="0"/>
                  </a:lnTo>
                  <a:lnTo>
                    <a:pt x="15" y="0"/>
                  </a:lnTo>
                  <a:lnTo>
                    <a:pt x="9" y="1"/>
                  </a:lnTo>
                  <a:lnTo>
                    <a:pt x="9" y="1"/>
                  </a:lnTo>
                  <a:lnTo>
                    <a:pt x="6" y="1"/>
                  </a:lnTo>
                  <a:lnTo>
                    <a:pt x="2" y="4"/>
                  </a:lnTo>
                  <a:lnTo>
                    <a:pt x="0" y="6"/>
                  </a:lnTo>
                  <a:lnTo>
                    <a:pt x="0" y="11"/>
                  </a:lnTo>
                  <a:lnTo>
                    <a:pt x="0" y="11"/>
                  </a:lnTo>
                  <a:lnTo>
                    <a:pt x="0" y="15"/>
                  </a:lnTo>
                  <a:lnTo>
                    <a:pt x="2" y="17"/>
                  </a:lnTo>
                  <a:lnTo>
                    <a:pt x="6" y="20"/>
                  </a:lnTo>
                  <a:lnTo>
                    <a:pt x="9" y="20"/>
                  </a:lnTo>
                  <a:lnTo>
                    <a:pt x="9" y="20"/>
                  </a:lnTo>
                  <a:lnTo>
                    <a:pt x="19" y="21"/>
                  </a:lnTo>
                  <a:lnTo>
                    <a:pt x="19" y="21"/>
                  </a:lnTo>
                  <a:lnTo>
                    <a:pt x="152" y="21"/>
                  </a:lnTo>
                  <a:lnTo>
                    <a:pt x="152" y="21"/>
                  </a:lnTo>
                  <a:lnTo>
                    <a:pt x="152" y="21"/>
                  </a:lnTo>
                  <a:lnTo>
                    <a:pt x="152" y="21"/>
                  </a:lnTo>
                  <a:lnTo>
                    <a:pt x="173" y="21"/>
                  </a:lnTo>
                  <a:lnTo>
                    <a:pt x="173" y="21"/>
                  </a:lnTo>
                  <a:lnTo>
                    <a:pt x="292" y="21"/>
                  </a:lnTo>
                  <a:lnTo>
                    <a:pt x="292" y="21"/>
                  </a:lnTo>
                  <a:lnTo>
                    <a:pt x="298" y="20"/>
                  </a:lnTo>
                  <a:lnTo>
                    <a:pt x="302" y="17"/>
                  </a:lnTo>
                  <a:lnTo>
                    <a:pt x="304" y="15"/>
                  </a:lnTo>
                  <a:lnTo>
                    <a:pt x="305" y="10"/>
                  </a:lnTo>
                  <a:lnTo>
                    <a:pt x="305" y="10"/>
                  </a:lnTo>
                  <a:lnTo>
                    <a:pt x="304" y="6"/>
                  </a:lnTo>
                  <a:lnTo>
                    <a:pt x="302" y="3"/>
                  </a:lnTo>
                  <a:lnTo>
                    <a:pt x="298" y="1"/>
                  </a:lnTo>
                  <a:lnTo>
                    <a:pt x="292" y="0"/>
                  </a:lnTo>
                  <a:lnTo>
                    <a:pt x="292" y="0"/>
                  </a:lnTo>
                  <a:lnTo>
                    <a:pt x="288" y="0"/>
                  </a:lnTo>
                  <a:lnTo>
                    <a:pt x="288"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76">
              <a:extLst>
                <a:ext uri="{FF2B5EF4-FFF2-40B4-BE49-F238E27FC236}">
                  <a16:creationId xmlns:a16="http://schemas.microsoft.com/office/drawing/2014/main" id="{7E154100-AE73-433E-B735-ABDA5FBAE5F5}"/>
                </a:ext>
              </a:extLst>
            </p:cNvPr>
            <p:cNvSpPr>
              <a:spLocks/>
            </p:cNvSpPr>
            <p:nvPr userDrawn="1"/>
          </p:nvSpPr>
          <p:spPr bwMode="auto">
            <a:xfrm>
              <a:off x="-2247900" y="5853113"/>
              <a:ext cx="31750" cy="30163"/>
            </a:xfrm>
            <a:custGeom>
              <a:avLst/>
              <a:gdLst>
                <a:gd name="T0" fmla="*/ 0 w 20"/>
                <a:gd name="T1" fmla="*/ 10 h 19"/>
                <a:gd name="T2" fmla="*/ 0 w 20"/>
                <a:gd name="T3" fmla="*/ 10 h 19"/>
                <a:gd name="T4" fmla="*/ 2 w 20"/>
                <a:gd name="T5" fmla="*/ 14 h 19"/>
                <a:gd name="T6" fmla="*/ 4 w 20"/>
                <a:gd name="T7" fmla="*/ 16 h 19"/>
                <a:gd name="T8" fmla="*/ 7 w 20"/>
                <a:gd name="T9" fmla="*/ 19 h 19"/>
                <a:gd name="T10" fmla="*/ 10 w 20"/>
                <a:gd name="T11" fmla="*/ 19 h 19"/>
                <a:gd name="T12" fmla="*/ 10 w 20"/>
                <a:gd name="T13" fmla="*/ 19 h 19"/>
                <a:gd name="T14" fmla="*/ 15 w 20"/>
                <a:gd name="T15" fmla="*/ 19 h 19"/>
                <a:gd name="T16" fmla="*/ 18 w 20"/>
                <a:gd name="T17" fmla="*/ 16 h 19"/>
                <a:gd name="T18" fmla="*/ 20 w 20"/>
                <a:gd name="T19" fmla="*/ 14 h 19"/>
                <a:gd name="T20" fmla="*/ 20 w 20"/>
                <a:gd name="T21" fmla="*/ 9 h 19"/>
                <a:gd name="T22" fmla="*/ 20 w 20"/>
                <a:gd name="T23" fmla="*/ 9 h 19"/>
                <a:gd name="T24" fmla="*/ 20 w 20"/>
                <a:gd name="T25" fmla="*/ 5 h 19"/>
                <a:gd name="T26" fmla="*/ 18 w 20"/>
                <a:gd name="T27" fmla="*/ 3 h 19"/>
                <a:gd name="T28" fmla="*/ 15 w 20"/>
                <a:gd name="T29" fmla="*/ 0 h 19"/>
                <a:gd name="T30" fmla="*/ 11 w 20"/>
                <a:gd name="T31" fmla="*/ 0 h 19"/>
                <a:gd name="T32" fmla="*/ 11 w 20"/>
                <a:gd name="T33" fmla="*/ 0 h 19"/>
                <a:gd name="T34" fmla="*/ 8 w 20"/>
                <a:gd name="T35" fmla="*/ 0 h 19"/>
                <a:gd name="T36" fmla="*/ 4 w 20"/>
                <a:gd name="T37" fmla="*/ 3 h 19"/>
                <a:gd name="T38" fmla="*/ 2 w 20"/>
                <a:gd name="T39" fmla="*/ 7 h 19"/>
                <a:gd name="T40" fmla="*/ 0 w 20"/>
                <a:gd name="T41" fmla="*/ 10 h 19"/>
                <a:gd name="T42" fmla="*/ 0 w 20"/>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10"/>
                  </a:moveTo>
                  <a:lnTo>
                    <a:pt x="0" y="10"/>
                  </a:lnTo>
                  <a:lnTo>
                    <a:pt x="2" y="14"/>
                  </a:lnTo>
                  <a:lnTo>
                    <a:pt x="4" y="16"/>
                  </a:lnTo>
                  <a:lnTo>
                    <a:pt x="7" y="19"/>
                  </a:lnTo>
                  <a:lnTo>
                    <a:pt x="10" y="19"/>
                  </a:lnTo>
                  <a:lnTo>
                    <a:pt x="10" y="19"/>
                  </a:lnTo>
                  <a:lnTo>
                    <a:pt x="15" y="19"/>
                  </a:lnTo>
                  <a:lnTo>
                    <a:pt x="18" y="16"/>
                  </a:lnTo>
                  <a:lnTo>
                    <a:pt x="20" y="14"/>
                  </a:lnTo>
                  <a:lnTo>
                    <a:pt x="20" y="9"/>
                  </a:lnTo>
                  <a:lnTo>
                    <a:pt x="20" y="9"/>
                  </a:lnTo>
                  <a:lnTo>
                    <a:pt x="20" y="5"/>
                  </a:lnTo>
                  <a:lnTo>
                    <a:pt x="18" y="3"/>
                  </a:lnTo>
                  <a:lnTo>
                    <a:pt x="15" y="0"/>
                  </a:lnTo>
                  <a:lnTo>
                    <a:pt x="11" y="0"/>
                  </a:lnTo>
                  <a:lnTo>
                    <a:pt x="11" y="0"/>
                  </a:lnTo>
                  <a:lnTo>
                    <a:pt x="8" y="0"/>
                  </a:lnTo>
                  <a:lnTo>
                    <a:pt x="4" y="3"/>
                  </a:lnTo>
                  <a:lnTo>
                    <a:pt x="2" y="7"/>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77">
              <a:extLst>
                <a:ext uri="{FF2B5EF4-FFF2-40B4-BE49-F238E27FC236}">
                  <a16:creationId xmlns:a16="http://schemas.microsoft.com/office/drawing/2014/main" id="{F36752FC-707D-4140-9436-5EBAD5AEA446}"/>
                </a:ext>
              </a:extLst>
            </p:cNvPr>
            <p:cNvSpPr>
              <a:spLocks/>
            </p:cNvSpPr>
            <p:nvPr userDrawn="1"/>
          </p:nvSpPr>
          <p:spPr bwMode="auto">
            <a:xfrm>
              <a:off x="-2312987" y="5853113"/>
              <a:ext cx="30163" cy="30163"/>
            </a:xfrm>
            <a:custGeom>
              <a:avLst/>
              <a:gdLst>
                <a:gd name="T0" fmla="*/ 0 w 19"/>
                <a:gd name="T1" fmla="*/ 10 h 19"/>
                <a:gd name="T2" fmla="*/ 0 w 19"/>
                <a:gd name="T3" fmla="*/ 10 h 19"/>
                <a:gd name="T4" fmla="*/ 1 w 19"/>
                <a:gd name="T5" fmla="*/ 14 h 19"/>
                <a:gd name="T6" fmla="*/ 4 w 19"/>
                <a:gd name="T7" fmla="*/ 16 h 19"/>
                <a:gd name="T8" fmla="*/ 6 w 19"/>
                <a:gd name="T9" fmla="*/ 19 h 19"/>
                <a:gd name="T10" fmla="*/ 10 w 19"/>
                <a:gd name="T11" fmla="*/ 19 h 19"/>
                <a:gd name="T12" fmla="*/ 10 w 19"/>
                <a:gd name="T13" fmla="*/ 19 h 19"/>
                <a:gd name="T14" fmla="*/ 13 w 19"/>
                <a:gd name="T15" fmla="*/ 19 h 19"/>
                <a:gd name="T16" fmla="*/ 17 w 19"/>
                <a:gd name="T17" fmla="*/ 16 h 19"/>
                <a:gd name="T18" fmla="*/ 18 w 19"/>
                <a:gd name="T19" fmla="*/ 14 h 19"/>
                <a:gd name="T20" fmla="*/ 19 w 19"/>
                <a:gd name="T21" fmla="*/ 10 h 19"/>
                <a:gd name="T22" fmla="*/ 19 w 19"/>
                <a:gd name="T23" fmla="*/ 10 h 19"/>
                <a:gd name="T24" fmla="*/ 19 w 19"/>
                <a:gd name="T25" fmla="*/ 5 h 19"/>
                <a:gd name="T26" fmla="*/ 17 w 19"/>
                <a:gd name="T27" fmla="*/ 3 h 19"/>
                <a:gd name="T28" fmla="*/ 15 w 19"/>
                <a:gd name="T29" fmla="*/ 0 h 19"/>
                <a:gd name="T30" fmla="*/ 11 w 19"/>
                <a:gd name="T31" fmla="*/ 0 h 19"/>
                <a:gd name="T32" fmla="*/ 11 w 19"/>
                <a:gd name="T33" fmla="*/ 0 h 19"/>
                <a:gd name="T34" fmla="*/ 6 w 19"/>
                <a:gd name="T35" fmla="*/ 0 h 19"/>
                <a:gd name="T36" fmla="*/ 4 w 19"/>
                <a:gd name="T37" fmla="*/ 3 h 19"/>
                <a:gd name="T38" fmla="*/ 1 w 19"/>
                <a:gd name="T39" fmla="*/ 5 h 19"/>
                <a:gd name="T40" fmla="*/ 0 w 19"/>
                <a:gd name="T41" fmla="*/ 10 h 19"/>
                <a:gd name="T42" fmla="*/ 0 w 19"/>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0" y="10"/>
                  </a:moveTo>
                  <a:lnTo>
                    <a:pt x="0" y="10"/>
                  </a:lnTo>
                  <a:lnTo>
                    <a:pt x="1" y="14"/>
                  </a:lnTo>
                  <a:lnTo>
                    <a:pt x="4" y="16"/>
                  </a:lnTo>
                  <a:lnTo>
                    <a:pt x="6" y="19"/>
                  </a:lnTo>
                  <a:lnTo>
                    <a:pt x="10" y="19"/>
                  </a:lnTo>
                  <a:lnTo>
                    <a:pt x="10" y="19"/>
                  </a:lnTo>
                  <a:lnTo>
                    <a:pt x="13" y="19"/>
                  </a:lnTo>
                  <a:lnTo>
                    <a:pt x="17" y="16"/>
                  </a:lnTo>
                  <a:lnTo>
                    <a:pt x="18" y="14"/>
                  </a:lnTo>
                  <a:lnTo>
                    <a:pt x="19" y="10"/>
                  </a:lnTo>
                  <a:lnTo>
                    <a:pt x="19" y="10"/>
                  </a:lnTo>
                  <a:lnTo>
                    <a:pt x="19" y="5"/>
                  </a:lnTo>
                  <a:lnTo>
                    <a:pt x="17" y="3"/>
                  </a:lnTo>
                  <a:lnTo>
                    <a:pt x="15" y="0"/>
                  </a:lnTo>
                  <a:lnTo>
                    <a:pt x="11" y="0"/>
                  </a:lnTo>
                  <a:lnTo>
                    <a:pt x="11" y="0"/>
                  </a:lnTo>
                  <a:lnTo>
                    <a:pt x="6" y="0"/>
                  </a:lnTo>
                  <a:lnTo>
                    <a:pt x="4" y="3"/>
                  </a:lnTo>
                  <a:lnTo>
                    <a:pt x="1" y="5"/>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78">
              <a:extLst>
                <a:ext uri="{FF2B5EF4-FFF2-40B4-BE49-F238E27FC236}">
                  <a16:creationId xmlns:a16="http://schemas.microsoft.com/office/drawing/2014/main" id="{4F16A205-5674-4632-AAAF-98FDB9B365DC}"/>
                </a:ext>
              </a:extLst>
            </p:cNvPr>
            <p:cNvSpPr>
              <a:spLocks/>
            </p:cNvSpPr>
            <p:nvPr userDrawn="1"/>
          </p:nvSpPr>
          <p:spPr bwMode="auto">
            <a:xfrm>
              <a:off x="-2179637" y="5853113"/>
              <a:ext cx="31750" cy="30163"/>
            </a:xfrm>
            <a:custGeom>
              <a:avLst/>
              <a:gdLst>
                <a:gd name="T0" fmla="*/ 0 w 20"/>
                <a:gd name="T1" fmla="*/ 9 h 19"/>
                <a:gd name="T2" fmla="*/ 0 w 20"/>
                <a:gd name="T3" fmla="*/ 9 h 19"/>
                <a:gd name="T4" fmla="*/ 0 w 20"/>
                <a:gd name="T5" fmla="*/ 14 h 19"/>
                <a:gd name="T6" fmla="*/ 3 w 20"/>
                <a:gd name="T7" fmla="*/ 16 h 19"/>
                <a:gd name="T8" fmla="*/ 5 w 20"/>
                <a:gd name="T9" fmla="*/ 19 h 19"/>
                <a:gd name="T10" fmla="*/ 9 w 20"/>
                <a:gd name="T11" fmla="*/ 19 h 19"/>
                <a:gd name="T12" fmla="*/ 9 w 20"/>
                <a:gd name="T13" fmla="*/ 19 h 19"/>
                <a:gd name="T14" fmla="*/ 14 w 20"/>
                <a:gd name="T15" fmla="*/ 19 h 19"/>
                <a:gd name="T16" fmla="*/ 16 w 20"/>
                <a:gd name="T17" fmla="*/ 16 h 19"/>
                <a:gd name="T18" fmla="*/ 19 w 20"/>
                <a:gd name="T19" fmla="*/ 14 h 19"/>
                <a:gd name="T20" fmla="*/ 20 w 20"/>
                <a:gd name="T21" fmla="*/ 9 h 19"/>
                <a:gd name="T22" fmla="*/ 20 w 20"/>
                <a:gd name="T23" fmla="*/ 9 h 19"/>
                <a:gd name="T24" fmla="*/ 19 w 20"/>
                <a:gd name="T25" fmla="*/ 5 h 19"/>
                <a:gd name="T26" fmla="*/ 17 w 20"/>
                <a:gd name="T27" fmla="*/ 3 h 19"/>
                <a:gd name="T28" fmla="*/ 14 w 20"/>
                <a:gd name="T29" fmla="*/ 0 h 19"/>
                <a:gd name="T30" fmla="*/ 11 w 20"/>
                <a:gd name="T31" fmla="*/ 0 h 19"/>
                <a:gd name="T32" fmla="*/ 11 w 20"/>
                <a:gd name="T33" fmla="*/ 0 h 19"/>
                <a:gd name="T34" fmla="*/ 6 w 20"/>
                <a:gd name="T35" fmla="*/ 0 h 19"/>
                <a:gd name="T36" fmla="*/ 3 w 20"/>
                <a:gd name="T37" fmla="*/ 3 h 19"/>
                <a:gd name="T38" fmla="*/ 0 w 20"/>
                <a:gd name="T39" fmla="*/ 5 h 19"/>
                <a:gd name="T40" fmla="*/ 0 w 20"/>
                <a:gd name="T41" fmla="*/ 9 h 19"/>
                <a:gd name="T42" fmla="*/ 0 w 20"/>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9"/>
                  </a:moveTo>
                  <a:lnTo>
                    <a:pt x="0" y="9"/>
                  </a:lnTo>
                  <a:lnTo>
                    <a:pt x="0" y="14"/>
                  </a:lnTo>
                  <a:lnTo>
                    <a:pt x="3" y="16"/>
                  </a:lnTo>
                  <a:lnTo>
                    <a:pt x="5" y="19"/>
                  </a:lnTo>
                  <a:lnTo>
                    <a:pt x="9" y="19"/>
                  </a:lnTo>
                  <a:lnTo>
                    <a:pt x="9" y="19"/>
                  </a:lnTo>
                  <a:lnTo>
                    <a:pt x="14" y="19"/>
                  </a:lnTo>
                  <a:lnTo>
                    <a:pt x="16" y="16"/>
                  </a:lnTo>
                  <a:lnTo>
                    <a:pt x="19" y="14"/>
                  </a:lnTo>
                  <a:lnTo>
                    <a:pt x="20" y="9"/>
                  </a:lnTo>
                  <a:lnTo>
                    <a:pt x="20" y="9"/>
                  </a:lnTo>
                  <a:lnTo>
                    <a:pt x="19" y="5"/>
                  </a:lnTo>
                  <a:lnTo>
                    <a:pt x="17" y="3"/>
                  </a:lnTo>
                  <a:lnTo>
                    <a:pt x="14" y="0"/>
                  </a:lnTo>
                  <a:lnTo>
                    <a:pt x="11" y="0"/>
                  </a:lnTo>
                  <a:lnTo>
                    <a:pt x="11" y="0"/>
                  </a:lnTo>
                  <a:lnTo>
                    <a:pt x="6" y="0"/>
                  </a:lnTo>
                  <a:lnTo>
                    <a:pt x="3" y="3"/>
                  </a:lnTo>
                  <a:lnTo>
                    <a:pt x="0" y="5"/>
                  </a:lnTo>
                  <a:lnTo>
                    <a:pt x="0" y="9"/>
                  </a:lnTo>
                  <a:lnTo>
                    <a:pt x="0" y="9"/>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80">
              <a:extLst>
                <a:ext uri="{FF2B5EF4-FFF2-40B4-BE49-F238E27FC236}">
                  <a16:creationId xmlns:a16="http://schemas.microsoft.com/office/drawing/2014/main" id="{E93E9602-4AE8-4608-9D1E-9E8B54634DFA}"/>
                </a:ext>
              </a:extLst>
            </p:cNvPr>
            <p:cNvSpPr>
              <a:spLocks noEditPoints="1"/>
            </p:cNvSpPr>
            <p:nvPr userDrawn="1"/>
          </p:nvSpPr>
          <p:spPr bwMode="auto">
            <a:xfrm>
              <a:off x="-2236787" y="5451475"/>
              <a:ext cx="61913" cy="98425"/>
            </a:xfrm>
            <a:custGeom>
              <a:avLst/>
              <a:gdLst>
                <a:gd name="T0" fmla="*/ 0 w 39"/>
                <a:gd name="T1" fmla="*/ 31 h 62"/>
                <a:gd name="T2" fmla="*/ 0 w 39"/>
                <a:gd name="T3" fmla="*/ 8 h 62"/>
                <a:gd name="T4" fmla="*/ 1 w 39"/>
                <a:gd name="T5" fmla="*/ 2 h 62"/>
                <a:gd name="T6" fmla="*/ 7 w 39"/>
                <a:gd name="T7" fmla="*/ 0 h 62"/>
                <a:gd name="T8" fmla="*/ 17 w 39"/>
                <a:gd name="T9" fmla="*/ 0 h 62"/>
                <a:gd name="T10" fmla="*/ 22 w 39"/>
                <a:gd name="T11" fmla="*/ 0 h 62"/>
                <a:gd name="T12" fmla="*/ 28 w 39"/>
                <a:gd name="T13" fmla="*/ 4 h 62"/>
                <a:gd name="T14" fmla="*/ 33 w 39"/>
                <a:gd name="T15" fmla="*/ 10 h 62"/>
                <a:gd name="T16" fmla="*/ 34 w 39"/>
                <a:gd name="T17" fmla="*/ 19 h 62"/>
                <a:gd name="T18" fmla="*/ 33 w 39"/>
                <a:gd name="T19" fmla="*/ 24 h 62"/>
                <a:gd name="T20" fmla="*/ 34 w 39"/>
                <a:gd name="T21" fmla="*/ 30 h 62"/>
                <a:gd name="T22" fmla="*/ 37 w 39"/>
                <a:gd name="T23" fmla="*/ 33 h 62"/>
                <a:gd name="T24" fmla="*/ 39 w 39"/>
                <a:gd name="T25" fmla="*/ 44 h 62"/>
                <a:gd name="T26" fmla="*/ 37 w 39"/>
                <a:gd name="T27" fmla="*/ 51 h 62"/>
                <a:gd name="T28" fmla="*/ 30 w 39"/>
                <a:gd name="T29" fmla="*/ 59 h 62"/>
                <a:gd name="T30" fmla="*/ 19 w 39"/>
                <a:gd name="T31" fmla="*/ 62 h 62"/>
                <a:gd name="T32" fmla="*/ 6 w 39"/>
                <a:gd name="T33" fmla="*/ 62 h 62"/>
                <a:gd name="T34" fmla="*/ 3 w 39"/>
                <a:gd name="T35" fmla="*/ 62 h 62"/>
                <a:gd name="T36" fmla="*/ 0 w 39"/>
                <a:gd name="T37" fmla="*/ 58 h 62"/>
                <a:gd name="T38" fmla="*/ 0 w 39"/>
                <a:gd name="T39" fmla="*/ 55 h 62"/>
                <a:gd name="T40" fmla="*/ 0 w 39"/>
                <a:gd name="T41" fmla="*/ 31 h 62"/>
                <a:gd name="T42" fmla="*/ 11 w 39"/>
                <a:gd name="T43" fmla="*/ 35 h 62"/>
                <a:gd name="T44" fmla="*/ 11 w 39"/>
                <a:gd name="T45" fmla="*/ 49 h 62"/>
                <a:gd name="T46" fmla="*/ 12 w 39"/>
                <a:gd name="T47" fmla="*/ 51 h 62"/>
                <a:gd name="T48" fmla="*/ 15 w 39"/>
                <a:gd name="T49" fmla="*/ 51 h 62"/>
                <a:gd name="T50" fmla="*/ 25 w 39"/>
                <a:gd name="T51" fmla="*/ 48 h 62"/>
                <a:gd name="T52" fmla="*/ 29 w 39"/>
                <a:gd name="T53" fmla="*/ 42 h 62"/>
                <a:gd name="T54" fmla="*/ 26 w 39"/>
                <a:gd name="T55" fmla="*/ 37 h 62"/>
                <a:gd name="T56" fmla="*/ 18 w 39"/>
                <a:gd name="T57" fmla="*/ 35 h 62"/>
                <a:gd name="T58" fmla="*/ 11 w 39"/>
                <a:gd name="T59" fmla="*/ 35 h 62"/>
                <a:gd name="T60" fmla="*/ 11 w 39"/>
                <a:gd name="T61" fmla="*/ 25 h 62"/>
                <a:gd name="T62" fmla="*/ 22 w 39"/>
                <a:gd name="T63" fmla="*/ 20 h 62"/>
                <a:gd name="T64" fmla="*/ 23 w 39"/>
                <a:gd name="T65" fmla="*/ 18 h 62"/>
                <a:gd name="T66" fmla="*/ 22 w 39"/>
                <a:gd name="T67" fmla="*/ 14 h 62"/>
                <a:gd name="T68" fmla="*/ 11 w 39"/>
                <a:gd name="T69" fmla="*/ 9 h 62"/>
                <a:gd name="T70" fmla="*/ 11 w 39"/>
                <a:gd name="T71"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62">
                  <a:moveTo>
                    <a:pt x="0" y="31"/>
                  </a:moveTo>
                  <a:lnTo>
                    <a:pt x="0" y="31"/>
                  </a:lnTo>
                  <a:lnTo>
                    <a:pt x="0" y="8"/>
                  </a:lnTo>
                  <a:lnTo>
                    <a:pt x="0" y="8"/>
                  </a:lnTo>
                  <a:lnTo>
                    <a:pt x="0" y="4"/>
                  </a:lnTo>
                  <a:lnTo>
                    <a:pt x="1" y="2"/>
                  </a:lnTo>
                  <a:lnTo>
                    <a:pt x="3" y="0"/>
                  </a:lnTo>
                  <a:lnTo>
                    <a:pt x="7" y="0"/>
                  </a:lnTo>
                  <a:lnTo>
                    <a:pt x="7" y="0"/>
                  </a:lnTo>
                  <a:lnTo>
                    <a:pt x="17" y="0"/>
                  </a:lnTo>
                  <a:lnTo>
                    <a:pt x="17" y="0"/>
                  </a:lnTo>
                  <a:lnTo>
                    <a:pt x="22" y="0"/>
                  </a:lnTo>
                  <a:lnTo>
                    <a:pt x="25" y="3"/>
                  </a:lnTo>
                  <a:lnTo>
                    <a:pt x="28" y="4"/>
                  </a:lnTo>
                  <a:lnTo>
                    <a:pt x="31" y="8"/>
                  </a:lnTo>
                  <a:lnTo>
                    <a:pt x="33" y="10"/>
                  </a:lnTo>
                  <a:lnTo>
                    <a:pt x="34" y="14"/>
                  </a:lnTo>
                  <a:lnTo>
                    <a:pt x="34" y="19"/>
                  </a:lnTo>
                  <a:lnTo>
                    <a:pt x="33" y="24"/>
                  </a:lnTo>
                  <a:lnTo>
                    <a:pt x="33" y="24"/>
                  </a:lnTo>
                  <a:lnTo>
                    <a:pt x="33" y="26"/>
                  </a:lnTo>
                  <a:lnTo>
                    <a:pt x="34" y="30"/>
                  </a:lnTo>
                  <a:lnTo>
                    <a:pt x="34" y="30"/>
                  </a:lnTo>
                  <a:lnTo>
                    <a:pt x="37" y="33"/>
                  </a:lnTo>
                  <a:lnTo>
                    <a:pt x="39" y="40"/>
                  </a:lnTo>
                  <a:lnTo>
                    <a:pt x="39" y="44"/>
                  </a:lnTo>
                  <a:lnTo>
                    <a:pt x="37" y="51"/>
                  </a:lnTo>
                  <a:lnTo>
                    <a:pt x="37" y="51"/>
                  </a:lnTo>
                  <a:lnTo>
                    <a:pt x="35" y="55"/>
                  </a:lnTo>
                  <a:lnTo>
                    <a:pt x="30" y="59"/>
                  </a:lnTo>
                  <a:lnTo>
                    <a:pt x="25" y="60"/>
                  </a:lnTo>
                  <a:lnTo>
                    <a:pt x="19" y="62"/>
                  </a:lnTo>
                  <a:lnTo>
                    <a:pt x="19" y="62"/>
                  </a:lnTo>
                  <a:lnTo>
                    <a:pt x="6" y="62"/>
                  </a:lnTo>
                  <a:lnTo>
                    <a:pt x="6" y="62"/>
                  </a:lnTo>
                  <a:lnTo>
                    <a:pt x="3" y="62"/>
                  </a:lnTo>
                  <a:lnTo>
                    <a:pt x="1" y="60"/>
                  </a:lnTo>
                  <a:lnTo>
                    <a:pt x="0" y="58"/>
                  </a:lnTo>
                  <a:lnTo>
                    <a:pt x="0" y="55"/>
                  </a:lnTo>
                  <a:lnTo>
                    <a:pt x="0" y="55"/>
                  </a:lnTo>
                  <a:lnTo>
                    <a:pt x="0" y="31"/>
                  </a:lnTo>
                  <a:lnTo>
                    <a:pt x="0" y="31"/>
                  </a:lnTo>
                  <a:close/>
                  <a:moveTo>
                    <a:pt x="11" y="35"/>
                  </a:moveTo>
                  <a:lnTo>
                    <a:pt x="11" y="35"/>
                  </a:lnTo>
                  <a:lnTo>
                    <a:pt x="9" y="44"/>
                  </a:lnTo>
                  <a:lnTo>
                    <a:pt x="11" y="49"/>
                  </a:lnTo>
                  <a:lnTo>
                    <a:pt x="11" y="51"/>
                  </a:lnTo>
                  <a:lnTo>
                    <a:pt x="12" y="51"/>
                  </a:lnTo>
                  <a:lnTo>
                    <a:pt x="15" y="51"/>
                  </a:lnTo>
                  <a:lnTo>
                    <a:pt x="15" y="51"/>
                  </a:lnTo>
                  <a:lnTo>
                    <a:pt x="22" y="51"/>
                  </a:lnTo>
                  <a:lnTo>
                    <a:pt x="25" y="48"/>
                  </a:lnTo>
                  <a:lnTo>
                    <a:pt x="28" y="46"/>
                  </a:lnTo>
                  <a:lnTo>
                    <a:pt x="29" y="42"/>
                  </a:lnTo>
                  <a:lnTo>
                    <a:pt x="29" y="42"/>
                  </a:lnTo>
                  <a:lnTo>
                    <a:pt x="26" y="37"/>
                  </a:lnTo>
                  <a:lnTo>
                    <a:pt x="24" y="35"/>
                  </a:lnTo>
                  <a:lnTo>
                    <a:pt x="18" y="35"/>
                  </a:lnTo>
                  <a:lnTo>
                    <a:pt x="11" y="35"/>
                  </a:lnTo>
                  <a:lnTo>
                    <a:pt x="11" y="35"/>
                  </a:lnTo>
                  <a:close/>
                  <a:moveTo>
                    <a:pt x="11" y="25"/>
                  </a:moveTo>
                  <a:lnTo>
                    <a:pt x="11" y="25"/>
                  </a:lnTo>
                  <a:lnTo>
                    <a:pt x="17" y="22"/>
                  </a:lnTo>
                  <a:lnTo>
                    <a:pt x="22" y="20"/>
                  </a:lnTo>
                  <a:lnTo>
                    <a:pt x="22" y="20"/>
                  </a:lnTo>
                  <a:lnTo>
                    <a:pt x="23" y="18"/>
                  </a:lnTo>
                  <a:lnTo>
                    <a:pt x="22" y="14"/>
                  </a:lnTo>
                  <a:lnTo>
                    <a:pt x="22" y="14"/>
                  </a:lnTo>
                  <a:lnTo>
                    <a:pt x="17" y="11"/>
                  </a:lnTo>
                  <a:lnTo>
                    <a:pt x="11" y="9"/>
                  </a:lnTo>
                  <a:lnTo>
                    <a:pt x="11" y="9"/>
                  </a:lnTo>
                  <a:lnTo>
                    <a:pt x="11" y="25"/>
                  </a:lnTo>
                  <a:lnTo>
                    <a:pt x="11" y="25"/>
                  </a:lnTo>
                  <a:close/>
                </a:path>
              </a:pathLst>
            </a:custGeom>
            <a:solidFill>
              <a:srgbClr val="5486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81">
              <a:extLst>
                <a:ext uri="{FF2B5EF4-FFF2-40B4-BE49-F238E27FC236}">
                  <a16:creationId xmlns:a16="http://schemas.microsoft.com/office/drawing/2014/main" id="{B675553D-9092-4022-8920-F84F3CDD7731}"/>
                </a:ext>
              </a:extLst>
            </p:cNvPr>
            <p:cNvSpPr>
              <a:spLocks/>
            </p:cNvSpPr>
            <p:nvPr userDrawn="1"/>
          </p:nvSpPr>
          <p:spPr bwMode="auto">
            <a:xfrm>
              <a:off x="-1947862" y="5529263"/>
              <a:ext cx="85725" cy="85725"/>
            </a:xfrm>
            <a:custGeom>
              <a:avLst/>
              <a:gdLst>
                <a:gd name="T0" fmla="*/ 22 w 54"/>
                <a:gd name="T1" fmla="*/ 32 h 54"/>
                <a:gd name="T2" fmla="*/ 22 w 54"/>
                <a:gd name="T3" fmla="*/ 32 h 54"/>
                <a:gd name="T4" fmla="*/ 13 w 54"/>
                <a:gd name="T5" fmla="*/ 32 h 54"/>
                <a:gd name="T6" fmla="*/ 6 w 54"/>
                <a:gd name="T7" fmla="*/ 31 h 54"/>
                <a:gd name="T8" fmla="*/ 6 w 54"/>
                <a:gd name="T9" fmla="*/ 31 h 54"/>
                <a:gd name="T10" fmla="*/ 2 w 54"/>
                <a:gd name="T11" fmla="*/ 30 h 54"/>
                <a:gd name="T12" fmla="*/ 0 w 54"/>
                <a:gd name="T13" fmla="*/ 27 h 54"/>
                <a:gd name="T14" fmla="*/ 0 w 54"/>
                <a:gd name="T15" fmla="*/ 27 h 54"/>
                <a:gd name="T16" fmla="*/ 2 w 54"/>
                <a:gd name="T17" fmla="*/ 25 h 54"/>
                <a:gd name="T18" fmla="*/ 6 w 54"/>
                <a:gd name="T19" fmla="*/ 22 h 54"/>
                <a:gd name="T20" fmla="*/ 6 w 54"/>
                <a:gd name="T21" fmla="*/ 22 h 54"/>
                <a:gd name="T22" fmla="*/ 13 w 54"/>
                <a:gd name="T23" fmla="*/ 22 h 54"/>
                <a:gd name="T24" fmla="*/ 22 w 54"/>
                <a:gd name="T25" fmla="*/ 22 h 54"/>
                <a:gd name="T26" fmla="*/ 22 w 54"/>
                <a:gd name="T27" fmla="*/ 22 h 54"/>
                <a:gd name="T28" fmla="*/ 22 w 54"/>
                <a:gd name="T29" fmla="*/ 14 h 54"/>
                <a:gd name="T30" fmla="*/ 22 w 54"/>
                <a:gd name="T31" fmla="*/ 5 h 54"/>
                <a:gd name="T32" fmla="*/ 22 w 54"/>
                <a:gd name="T33" fmla="*/ 5 h 54"/>
                <a:gd name="T34" fmla="*/ 24 w 54"/>
                <a:gd name="T35" fmla="*/ 3 h 54"/>
                <a:gd name="T36" fmla="*/ 27 w 54"/>
                <a:gd name="T37" fmla="*/ 0 h 54"/>
                <a:gd name="T38" fmla="*/ 27 w 54"/>
                <a:gd name="T39" fmla="*/ 0 h 54"/>
                <a:gd name="T40" fmla="*/ 29 w 54"/>
                <a:gd name="T41" fmla="*/ 0 h 54"/>
                <a:gd name="T42" fmla="*/ 30 w 54"/>
                <a:gd name="T43" fmla="*/ 2 h 54"/>
                <a:gd name="T44" fmla="*/ 32 w 54"/>
                <a:gd name="T45" fmla="*/ 4 h 54"/>
                <a:gd name="T46" fmla="*/ 32 w 54"/>
                <a:gd name="T47" fmla="*/ 6 h 54"/>
                <a:gd name="T48" fmla="*/ 32 w 54"/>
                <a:gd name="T49" fmla="*/ 6 h 54"/>
                <a:gd name="T50" fmla="*/ 32 w 54"/>
                <a:gd name="T51" fmla="*/ 22 h 54"/>
                <a:gd name="T52" fmla="*/ 32 w 54"/>
                <a:gd name="T53" fmla="*/ 22 h 54"/>
                <a:gd name="T54" fmla="*/ 40 w 54"/>
                <a:gd name="T55" fmla="*/ 22 h 54"/>
                <a:gd name="T56" fmla="*/ 47 w 54"/>
                <a:gd name="T57" fmla="*/ 22 h 54"/>
                <a:gd name="T58" fmla="*/ 47 w 54"/>
                <a:gd name="T59" fmla="*/ 22 h 54"/>
                <a:gd name="T60" fmla="*/ 51 w 54"/>
                <a:gd name="T61" fmla="*/ 24 h 54"/>
                <a:gd name="T62" fmla="*/ 54 w 54"/>
                <a:gd name="T63" fmla="*/ 27 h 54"/>
                <a:gd name="T64" fmla="*/ 54 w 54"/>
                <a:gd name="T65" fmla="*/ 27 h 54"/>
                <a:gd name="T66" fmla="*/ 54 w 54"/>
                <a:gd name="T67" fmla="*/ 30 h 54"/>
                <a:gd name="T68" fmla="*/ 52 w 54"/>
                <a:gd name="T69" fmla="*/ 31 h 54"/>
                <a:gd name="T70" fmla="*/ 47 w 54"/>
                <a:gd name="T71" fmla="*/ 32 h 54"/>
                <a:gd name="T72" fmla="*/ 47 w 54"/>
                <a:gd name="T73" fmla="*/ 32 h 54"/>
                <a:gd name="T74" fmla="*/ 32 w 54"/>
                <a:gd name="T75" fmla="*/ 32 h 54"/>
                <a:gd name="T76" fmla="*/ 32 w 54"/>
                <a:gd name="T77" fmla="*/ 32 h 54"/>
                <a:gd name="T78" fmla="*/ 32 w 54"/>
                <a:gd name="T79" fmla="*/ 39 h 54"/>
                <a:gd name="T80" fmla="*/ 32 w 54"/>
                <a:gd name="T81" fmla="*/ 48 h 54"/>
                <a:gd name="T82" fmla="*/ 32 w 54"/>
                <a:gd name="T83" fmla="*/ 48 h 54"/>
                <a:gd name="T84" fmla="*/ 30 w 54"/>
                <a:gd name="T85" fmla="*/ 52 h 54"/>
                <a:gd name="T86" fmla="*/ 27 w 54"/>
                <a:gd name="T87" fmla="*/ 54 h 54"/>
                <a:gd name="T88" fmla="*/ 27 w 54"/>
                <a:gd name="T89" fmla="*/ 54 h 54"/>
                <a:gd name="T90" fmla="*/ 24 w 54"/>
                <a:gd name="T91" fmla="*/ 54 h 54"/>
                <a:gd name="T92" fmla="*/ 23 w 54"/>
                <a:gd name="T93" fmla="*/ 53 h 54"/>
                <a:gd name="T94" fmla="*/ 22 w 54"/>
                <a:gd name="T95" fmla="*/ 50 h 54"/>
                <a:gd name="T96" fmla="*/ 22 w 54"/>
                <a:gd name="T97" fmla="*/ 48 h 54"/>
                <a:gd name="T98" fmla="*/ 22 w 54"/>
                <a:gd name="T99" fmla="*/ 48 h 54"/>
                <a:gd name="T100" fmla="*/ 22 w 54"/>
                <a:gd name="T101" fmla="*/ 32 h 54"/>
                <a:gd name="T102" fmla="*/ 22 w 54"/>
                <a:gd name="T10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 h="54">
                  <a:moveTo>
                    <a:pt x="22" y="32"/>
                  </a:moveTo>
                  <a:lnTo>
                    <a:pt x="22" y="32"/>
                  </a:lnTo>
                  <a:lnTo>
                    <a:pt x="13" y="32"/>
                  </a:lnTo>
                  <a:lnTo>
                    <a:pt x="6" y="31"/>
                  </a:lnTo>
                  <a:lnTo>
                    <a:pt x="6" y="31"/>
                  </a:lnTo>
                  <a:lnTo>
                    <a:pt x="2" y="30"/>
                  </a:lnTo>
                  <a:lnTo>
                    <a:pt x="0" y="27"/>
                  </a:lnTo>
                  <a:lnTo>
                    <a:pt x="0" y="27"/>
                  </a:lnTo>
                  <a:lnTo>
                    <a:pt x="2" y="25"/>
                  </a:lnTo>
                  <a:lnTo>
                    <a:pt x="6" y="22"/>
                  </a:lnTo>
                  <a:lnTo>
                    <a:pt x="6" y="22"/>
                  </a:lnTo>
                  <a:lnTo>
                    <a:pt x="13" y="22"/>
                  </a:lnTo>
                  <a:lnTo>
                    <a:pt x="22" y="22"/>
                  </a:lnTo>
                  <a:lnTo>
                    <a:pt x="22" y="22"/>
                  </a:lnTo>
                  <a:lnTo>
                    <a:pt x="22" y="14"/>
                  </a:lnTo>
                  <a:lnTo>
                    <a:pt x="22" y="5"/>
                  </a:lnTo>
                  <a:lnTo>
                    <a:pt x="22" y="5"/>
                  </a:lnTo>
                  <a:lnTo>
                    <a:pt x="24" y="3"/>
                  </a:lnTo>
                  <a:lnTo>
                    <a:pt x="27" y="0"/>
                  </a:lnTo>
                  <a:lnTo>
                    <a:pt x="27" y="0"/>
                  </a:lnTo>
                  <a:lnTo>
                    <a:pt x="29" y="0"/>
                  </a:lnTo>
                  <a:lnTo>
                    <a:pt x="30" y="2"/>
                  </a:lnTo>
                  <a:lnTo>
                    <a:pt x="32" y="4"/>
                  </a:lnTo>
                  <a:lnTo>
                    <a:pt x="32" y="6"/>
                  </a:lnTo>
                  <a:lnTo>
                    <a:pt x="32" y="6"/>
                  </a:lnTo>
                  <a:lnTo>
                    <a:pt x="32" y="22"/>
                  </a:lnTo>
                  <a:lnTo>
                    <a:pt x="32" y="22"/>
                  </a:lnTo>
                  <a:lnTo>
                    <a:pt x="40" y="22"/>
                  </a:lnTo>
                  <a:lnTo>
                    <a:pt x="47" y="22"/>
                  </a:lnTo>
                  <a:lnTo>
                    <a:pt x="47" y="22"/>
                  </a:lnTo>
                  <a:lnTo>
                    <a:pt x="51" y="24"/>
                  </a:lnTo>
                  <a:lnTo>
                    <a:pt x="54" y="27"/>
                  </a:lnTo>
                  <a:lnTo>
                    <a:pt x="54" y="27"/>
                  </a:lnTo>
                  <a:lnTo>
                    <a:pt x="54" y="30"/>
                  </a:lnTo>
                  <a:lnTo>
                    <a:pt x="52" y="31"/>
                  </a:lnTo>
                  <a:lnTo>
                    <a:pt x="47" y="32"/>
                  </a:lnTo>
                  <a:lnTo>
                    <a:pt x="47" y="32"/>
                  </a:lnTo>
                  <a:lnTo>
                    <a:pt x="32" y="32"/>
                  </a:lnTo>
                  <a:lnTo>
                    <a:pt x="32" y="32"/>
                  </a:lnTo>
                  <a:lnTo>
                    <a:pt x="32" y="39"/>
                  </a:lnTo>
                  <a:lnTo>
                    <a:pt x="32" y="48"/>
                  </a:lnTo>
                  <a:lnTo>
                    <a:pt x="32" y="48"/>
                  </a:lnTo>
                  <a:lnTo>
                    <a:pt x="30" y="52"/>
                  </a:lnTo>
                  <a:lnTo>
                    <a:pt x="27" y="54"/>
                  </a:lnTo>
                  <a:lnTo>
                    <a:pt x="27" y="54"/>
                  </a:lnTo>
                  <a:lnTo>
                    <a:pt x="24" y="54"/>
                  </a:lnTo>
                  <a:lnTo>
                    <a:pt x="23" y="53"/>
                  </a:lnTo>
                  <a:lnTo>
                    <a:pt x="22" y="50"/>
                  </a:lnTo>
                  <a:lnTo>
                    <a:pt x="22" y="48"/>
                  </a:lnTo>
                  <a:lnTo>
                    <a:pt x="22" y="48"/>
                  </a:lnTo>
                  <a:lnTo>
                    <a:pt x="22" y="32"/>
                  </a:lnTo>
                  <a:lnTo>
                    <a:pt x="22" y="32"/>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82">
              <a:extLst>
                <a:ext uri="{FF2B5EF4-FFF2-40B4-BE49-F238E27FC236}">
                  <a16:creationId xmlns:a16="http://schemas.microsoft.com/office/drawing/2014/main" id="{4C051FFF-438C-49AC-B1BB-B6102E8D4A74}"/>
                </a:ext>
              </a:extLst>
            </p:cNvPr>
            <p:cNvSpPr>
              <a:spLocks noEditPoints="1"/>
            </p:cNvSpPr>
            <p:nvPr userDrawn="1"/>
          </p:nvSpPr>
          <p:spPr bwMode="auto">
            <a:xfrm>
              <a:off x="-2605087" y="5602288"/>
              <a:ext cx="152400" cy="188913"/>
            </a:xfrm>
            <a:custGeom>
              <a:avLst/>
              <a:gdLst>
                <a:gd name="T0" fmla="*/ 96 w 96"/>
                <a:gd name="T1" fmla="*/ 111 h 119"/>
                <a:gd name="T2" fmla="*/ 96 w 96"/>
                <a:gd name="T3" fmla="*/ 111 h 119"/>
                <a:gd name="T4" fmla="*/ 92 w 96"/>
                <a:gd name="T5" fmla="*/ 116 h 119"/>
                <a:gd name="T6" fmla="*/ 90 w 96"/>
                <a:gd name="T7" fmla="*/ 117 h 119"/>
                <a:gd name="T8" fmla="*/ 87 w 96"/>
                <a:gd name="T9" fmla="*/ 118 h 119"/>
                <a:gd name="T10" fmla="*/ 87 w 96"/>
                <a:gd name="T11" fmla="*/ 118 h 119"/>
                <a:gd name="T12" fmla="*/ 85 w 96"/>
                <a:gd name="T13" fmla="*/ 118 h 119"/>
                <a:gd name="T14" fmla="*/ 82 w 96"/>
                <a:gd name="T15" fmla="*/ 117 h 119"/>
                <a:gd name="T16" fmla="*/ 78 w 96"/>
                <a:gd name="T17" fmla="*/ 113 h 119"/>
                <a:gd name="T18" fmla="*/ 78 w 96"/>
                <a:gd name="T19" fmla="*/ 113 h 119"/>
                <a:gd name="T20" fmla="*/ 73 w 96"/>
                <a:gd name="T21" fmla="*/ 106 h 119"/>
                <a:gd name="T22" fmla="*/ 70 w 96"/>
                <a:gd name="T23" fmla="*/ 97 h 119"/>
                <a:gd name="T24" fmla="*/ 70 w 96"/>
                <a:gd name="T25" fmla="*/ 97 h 119"/>
                <a:gd name="T26" fmla="*/ 69 w 96"/>
                <a:gd name="T27" fmla="*/ 94 h 119"/>
                <a:gd name="T28" fmla="*/ 68 w 96"/>
                <a:gd name="T29" fmla="*/ 92 h 119"/>
                <a:gd name="T30" fmla="*/ 64 w 96"/>
                <a:gd name="T31" fmla="*/ 91 h 119"/>
                <a:gd name="T32" fmla="*/ 62 w 96"/>
                <a:gd name="T33" fmla="*/ 91 h 119"/>
                <a:gd name="T34" fmla="*/ 62 w 96"/>
                <a:gd name="T35" fmla="*/ 91 h 119"/>
                <a:gd name="T36" fmla="*/ 47 w 96"/>
                <a:gd name="T37" fmla="*/ 91 h 119"/>
                <a:gd name="T38" fmla="*/ 33 w 96"/>
                <a:gd name="T39" fmla="*/ 91 h 119"/>
                <a:gd name="T40" fmla="*/ 33 w 96"/>
                <a:gd name="T41" fmla="*/ 91 h 119"/>
                <a:gd name="T42" fmla="*/ 30 w 96"/>
                <a:gd name="T43" fmla="*/ 92 h 119"/>
                <a:gd name="T44" fmla="*/ 26 w 96"/>
                <a:gd name="T45" fmla="*/ 96 h 119"/>
                <a:gd name="T46" fmla="*/ 26 w 96"/>
                <a:gd name="T47" fmla="*/ 96 h 119"/>
                <a:gd name="T48" fmla="*/ 22 w 96"/>
                <a:gd name="T49" fmla="*/ 103 h 119"/>
                <a:gd name="T50" fmla="*/ 20 w 96"/>
                <a:gd name="T51" fmla="*/ 111 h 119"/>
                <a:gd name="T52" fmla="*/ 20 w 96"/>
                <a:gd name="T53" fmla="*/ 111 h 119"/>
                <a:gd name="T54" fmla="*/ 18 w 96"/>
                <a:gd name="T55" fmla="*/ 116 h 119"/>
                <a:gd name="T56" fmla="*/ 14 w 96"/>
                <a:gd name="T57" fmla="*/ 118 h 119"/>
                <a:gd name="T58" fmla="*/ 10 w 96"/>
                <a:gd name="T59" fmla="*/ 119 h 119"/>
                <a:gd name="T60" fmla="*/ 7 w 96"/>
                <a:gd name="T61" fmla="*/ 118 h 119"/>
                <a:gd name="T62" fmla="*/ 7 w 96"/>
                <a:gd name="T63" fmla="*/ 118 h 119"/>
                <a:gd name="T64" fmla="*/ 3 w 96"/>
                <a:gd name="T65" fmla="*/ 116 h 119"/>
                <a:gd name="T66" fmla="*/ 0 w 96"/>
                <a:gd name="T67" fmla="*/ 112 h 119"/>
                <a:gd name="T68" fmla="*/ 0 w 96"/>
                <a:gd name="T69" fmla="*/ 108 h 119"/>
                <a:gd name="T70" fmla="*/ 0 w 96"/>
                <a:gd name="T71" fmla="*/ 105 h 119"/>
                <a:gd name="T72" fmla="*/ 0 w 96"/>
                <a:gd name="T73" fmla="*/ 105 h 119"/>
                <a:gd name="T74" fmla="*/ 13 w 96"/>
                <a:gd name="T75" fmla="*/ 72 h 119"/>
                <a:gd name="T76" fmla="*/ 13 w 96"/>
                <a:gd name="T77" fmla="*/ 72 h 119"/>
                <a:gd name="T78" fmla="*/ 36 w 96"/>
                <a:gd name="T79" fmla="*/ 9 h 119"/>
                <a:gd name="T80" fmla="*/ 36 w 96"/>
                <a:gd name="T81" fmla="*/ 9 h 119"/>
                <a:gd name="T82" fmla="*/ 38 w 96"/>
                <a:gd name="T83" fmla="*/ 6 h 119"/>
                <a:gd name="T84" fmla="*/ 40 w 96"/>
                <a:gd name="T85" fmla="*/ 2 h 119"/>
                <a:gd name="T86" fmla="*/ 42 w 96"/>
                <a:gd name="T87" fmla="*/ 0 h 119"/>
                <a:gd name="T88" fmla="*/ 47 w 96"/>
                <a:gd name="T89" fmla="*/ 0 h 119"/>
                <a:gd name="T90" fmla="*/ 47 w 96"/>
                <a:gd name="T91" fmla="*/ 0 h 119"/>
                <a:gd name="T92" fmla="*/ 53 w 96"/>
                <a:gd name="T93" fmla="*/ 2 h 119"/>
                <a:gd name="T94" fmla="*/ 56 w 96"/>
                <a:gd name="T95" fmla="*/ 3 h 119"/>
                <a:gd name="T96" fmla="*/ 57 w 96"/>
                <a:gd name="T97" fmla="*/ 6 h 119"/>
                <a:gd name="T98" fmla="*/ 57 w 96"/>
                <a:gd name="T99" fmla="*/ 6 h 119"/>
                <a:gd name="T100" fmla="*/ 95 w 96"/>
                <a:gd name="T101" fmla="*/ 105 h 119"/>
                <a:gd name="T102" fmla="*/ 95 w 96"/>
                <a:gd name="T103" fmla="*/ 105 h 119"/>
                <a:gd name="T104" fmla="*/ 96 w 96"/>
                <a:gd name="T105" fmla="*/ 111 h 119"/>
                <a:gd name="T106" fmla="*/ 96 w 96"/>
                <a:gd name="T107" fmla="*/ 111 h 119"/>
                <a:gd name="T108" fmla="*/ 36 w 96"/>
                <a:gd name="T109" fmla="*/ 70 h 119"/>
                <a:gd name="T110" fmla="*/ 36 w 96"/>
                <a:gd name="T111" fmla="*/ 70 h 119"/>
                <a:gd name="T112" fmla="*/ 60 w 96"/>
                <a:gd name="T113" fmla="*/ 70 h 119"/>
                <a:gd name="T114" fmla="*/ 60 w 96"/>
                <a:gd name="T115" fmla="*/ 70 h 119"/>
                <a:gd name="T116" fmla="*/ 48 w 96"/>
                <a:gd name="T117" fmla="*/ 37 h 119"/>
                <a:gd name="T118" fmla="*/ 48 w 96"/>
                <a:gd name="T119" fmla="*/ 37 h 119"/>
                <a:gd name="T120" fmla="*/ 36 w 96"/>
                <a:gd name="T121" fmla="*/ 70 h 119"/>
                <a:gd name="T122" fmla="*/ 36 w 96"/>
                <a:gd name="T123" fmla="*/ 7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 h="119">
                  <a:moveTo>
                    <a:pt x="96" y="111"/>
                  </a:moveTo>
                  <a:lnTo>
                    <a:pt x="96" y="111"/>
                  </a:lnTo>
                  <a:lnTo>
                    <a:pt x="92" y="116"/>
                  </a:lnTo>
                  <a:lnTo>
                    <a:pt x="90" y="117"/>
                  </a:lnTo>
                  <a:lnTo>
                    <a:pt x="87" y="118"/>
                  </a:lnTo>
                  <a:lnTo>
                    <a:pt x="87" y="118"/>
                  </a:lnTo>
                  <a:lnTo>
                    <a:pt x="85" y="118"/>
                  </a:lnTo>
                  <a:lnTo>
                    <a:pt x="82" y="117"/>
                  </a:lnTo>
                  <a:lnTo>
                    <a:pt x="78" y="113"/>
                  </a:lnTo>
                  <a:lnTo>
                    <a:pt x="78" y="113"/>
                  </a:lnTo>
                  <a:lnTo>
                    <a:pt x="73" y="106"/>
                  </a:lnTo>
                  <a:lnTo>
                    <a:pt x="70" y="97"/>
                  </a:lnTo>
                  <a:lnTo>
                    <a:pt x="70" y="97"/>
                  </a:lnTo>
                  <a:lnTo>
                    <a:pt x="69" y="94"/>
                  </a:lnTo>
                  <a:lnTo>
                    <a:pt x="68" y="92"/>
                  </a:lnTo>
                  <a:lnTo>
                    <a:pt x="64" y="91"/>
                  </a:lnTo>
                  <a:lnTo>
                    <a:pt x="62" y="91"/>
                  </a:lnTo>
                  <a:lnTo>
                    <a:pt x="62" y="91"/>
                  </a:lnTo>
                  <a:lnTo>
                    <a:pt x="47" y="91"/>
                  </a:lnTo>
                  <a:lnTo>
                    <a:pt x="33" y="91"/>
                  </a:lnTo>
                  <a:lnTo>
                    <a:pt x="33" y="91"/>
                  </a:lnTo>
                  <a:lnTo>
                    <a:pt x="30" y="92"/>
                  </a:lnTo>
                  <a:lnTo>
                    <a:pt x="26" y="96"/>
                  </a:lnTo>
                  <a:lnTo>
                    <a:pt x="26" y="96"/>
                  </a:lnTo>
                  <a:lnTo>
                    <a:pt x="22" y="103"/>
                  </a:lnTo>
                  <a:lnTo>
                    <a:pt x="20" y="111"/>
                  </a:lnTo>
                  <a:lnTo>
                    <a:pt x="20" y="111"/>
                  </a:lnTo>
                  <a:lnTo>
                    <a:pt x="18" y="116"/>
                  </a:lnTo>
                  <a:lnTo>
                    <a:pt x="14" y="118"/>
                  </a:lnTo>
                  <a:lnTo>
                    <a:pt x="10" y="119"/>
                  </a:lnTo>
                  <a:lnTo>
                    <a:pt x="7" y="118"/>
                  </a:lnTo>
                  <a:lnTo>
                    <a:pt x="7" y="118"/>
                  </a:lnTo>
                  <a:lnTo>
                    <a:pt x="3" y="116"/>
                  </a:lnTo>
                  <a:lnTo>
                    <a:pt x="0" y="112"/>
                  </a:lnTo>
                  <a:lnTo>
                    <a:pt x="0" y="108"/>
                  </a:lnTo>
                  <a:lnTo>
                    <a:pt x="0" y="105"/>
                  </a:lnTo>
                  <a:lnTo>
                    <a:pt x="0" y="105"/>
                  </a:lnTo>
                  <a:lnTo>
                    <a:pt x="13" y="72"/>
                  </a:lnTo>
                  <a:lnTo>
                    <a:pt x="13" y="72"/>
                  </a:lnTo>
                  <a:lnTo>
                    <a:pt x="36" y="9"/>
                  </a:lnTo>
                  <a:lnTo>
                    <a:pt x="36" y="9"/>
                  </a:lnTo>
                  <a:lnTo>
                    <a:pt x="38" y="6"/>
                  </a:lnTo>
                  <a:lnTo>
                    <a:pt x="40" y="2"/>
                  </a:lnTo>
                  <a:lnTo>
                    <a:pt x="42" y="0"/>
                  </a:lnTo>
                  <a:lnTo>
                    <a:pt x="47" y="0"/>
                  </a:lnTo>
                  <a:lnTo>
                    <a:pt x="47" y="0"/>
                  </a:lnTo>
                  <a:lnTo>
                    <a:pt x="53" y="2"/>
                  </a:lnTo>
                  <a:lnTo>
                    <a:pt x="56" y="3"/>
                  </a:lnTo>
                  <a:lnTo>
                    <a:pt x="57" y="6"/>
                  </a:lnTo>
                  <a:lnTo>
                    <a:pt x="57" y="6"/>
                  </a:lnTo>
                  <a:lnTo>
                    <a:pt x="95" y="105"/>
                  </a:lnTo>
                  <a:lnTo>
                    <a:pt x="95" y="105"/>
                  </a:lnTo>
                  <a:lnTo>
                    <a:pt x="96" y="111"/>
                  </a:lnTo>
                  <a:lnTo>
                    <a:pt x="96" y="111"/>
                  </a:lnTo>
                  <a:close/>
                  <a:moveTo>
                    <a:pt x="36" y="70"/>
                  </a:moveTo>
                  <a:lnTo>
                    <a:pt x="36" y="70"/>
                  </a:lnTo>
                  <a:lnTo>
                    <a:pt x="60" y="70"/>
                  </a:lnTo>
                  <a:lnTo>
                    <a:pt x="60" y="70"/>
                  </a:lnTo>
                  <a:lnTo>
                    <a:pt x="48" y="37"/>
                  </a:lnTo>
                  <a:lnTo>
                    <a:pt x="48" y="37"/>
                  </a:lnTo>
                  <a:lnTo>
                    <a:pt x="36" y="70"/>
                  </a:lnTo>
                  <a:lnTo>
                    <a:pt x="36" y="7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83">
              <a:extLst>
                <a:ext uri="{FF2B5EF4-FFF2-40B4-BE49-F238E27FC236}">
                  <a16:creationId xmlns:a16="http://schemas.microsoft.com/office/drawing/2014/main" id="{158F1BA5-0ED1-4F16-8026-377C4ED5EA81}"/>
                </a:ext>
              </a:extLst>
            </p:cNvPr>
            <p:cNvSpPr>
              <a:spLocks/>
            </p:cNvSpPr>
            <p:nvPr userDrawn="1"/>
          </p:nvSpPr>
          <p:spPr bwMode="auto">
            <a:xfrm>
              <a:off x="-2547937" y="5661025"/>
              <a:ext cx="38100" cy="52388"/>
            </a:xfrm>
            <a:custGeom>
              <a:avLst/>
              <a:gdLst>
                <a:gd name="T0" fmla="*/ 0 w 24"/>
                <a:gd name="T1" fmla="*/ 33 h 33"/>
                <a:gd name="T2" fmla="*/ 0 w 24"/>
                <a:gd name="T3" fmla="*/ 33 h 33"/>
                <a:gd name="T4" fmla="*/ 12 w 24"/>
                <a:gd name="T5" fmla="*/ 0 h 33"/>
                <a:gd name="T6" fmla="*/ 12 w 24"/>
                <a:gd name="T7" fmla="*/ 0 h 33"/>
                <a:gd name="T8" fmla="*/ 24 w 24"/>
                <a:gd name="T9" fmla="*/ 33 h 33"/>
                <a:gd name="T10" fmla="*/ 24 w 24"/>
                <a:gd name="T11" fmla="*/ 33 h 33"/>
                <a:gd name="T12" fmla="*/ 0 w 24"/>
                <a:gd name="T13" fmla="*/ 33 h 33"/>
                <a:gd name="T14" fmla="*/ 0 w 24"/>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3">
                  <a:moveTo>
                    <a:pt x="0" y="33"/>
                  </a:moveTo>
                  <a:lnTo>
                    <a:pt x="0" y="33"/>
                  </a:lnTo>
                  <a:lnTo>
                    <a:pt x="12" y="0"/>
                  </a:lnTo>
                  <a:lnTo>
                    <a:pt x="12" y="0"/>
                  </a:lnTo>
                  <a:lnTo>
                    <a:pt x="24" y="33"/>
                  </a:lnTo>
                  <a:lnTo>
                    <a:pt x="24" y="33"/>
                  </a:lnTo>
                  <a:lnTo>
                    <a:pt x="0" y="33"/>
                  </a:lnTo>
                  <a:lnTo>
                    <a:pt x="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84">
              <a:extLst>
                <a:ext uri="{FF2B5EF4-FFF2-40B4-BE49-F238E27FC236}">
                  <a16:creationId xmlns:a16="http://schemas.microsoft.com/office/drawing/2014/main" id="{28096E8C-DF51-4C56-AAE0-61DC40460E42}"/>
                </a:ext>
              </a:extLst>
            </p:cNvPr>
            <p:cNvSpPr>
              <a:spLocks/>
            </p:cNvSpPr>
            <p:nvPr userDrawn="1"/>
          </p:nvSpPr>
          <p:spPr bwMode="auto">
            <a:xfrm>
              <a:off x="-2222500" y="5507038"/>
              <a:ext cx="31750" cy="25400"/>
            </a:xfrm>
            <a:custGeom>
              <a:avLst/>
              <a:gdLst>
                <a:gd name="T0" fmla="*/ 2 w 20"/>
                <a:gd name="T1" fmla="*/ 0 h 16"/>
                <a:gd name="T2" fmla="*/ 2 w 20"/>
                <a:gd name="T3" fmla="*/ 0 h 16"/>
                <a:gd name="T4" fmla="*/ 9 w 20"/>
                <a:gd name="T5" fmla="*/ 0 h 16"/>
                <a:gd name="T6" fmla="*/ 15 w 20"/>
                <a:gd name="T7" fmla="*/ 0 h 16"/>
                <a:gd name="T8" fmla="*/ 17 w 20"/>
                <a:gd name="T9" fmla="*/ 2 h 16"/>
                <a:gd name="T10" fmla="*/ 20 w 20"/>
                <a:gd name="T11" fmla="*/ 7 h 16"/>
                <a:gd name="T12" fmla="*/ 20 w 20"/>
                <a:gd name="T13" fmla="*/ 7 h 16"/>
                <a:gd name="T14" fmla="*/ 19 w 20"/>
                <a:gd name="T15" fmla="*/ 11 h 16"/>
                <a:gd name="T16" fmla="*/ 16 w 20"/>
                <a:gd name="T17" fmla="*/ 13 h 16"/>
                <a:gd name="T18" fmla="*/ 13 w 20"/>
                <a:gd name="T19" fmla="*/ 16 h 16"/>
                <a:gd name="T20" fmla="*/ 6 w 20"/>
                <a:gd name="T21" fmla="*/ 16 h 16"/>
                <a:gd name="T22" fmla="*/ 6 w 20"/>
                <a:gd name="T23" fmla="*/ 16 h 16"/>
                <a:gd name="T24" fmla="*/ 3 w 20"/>
                <a:gd name="T25" fmla="*/ 16 h 16"/>
                <a:gd name="T26" fmla="*/ 2 w 20"/>
                <a:gd name="T27" fmla="*/ 16 h 16"/>
                <a:gd name="T28" fmla="*/ 2 w 20"/>
                <a:gd name="T29" fmla="*/ 14 h 16"/>
                <a:gd name="T30" fmla="*/ 0 w 20"/>
                <a:gd name="T31" fmla="*/ 9 h 16"/>
                <a:gd name="T32" fmla="*/ 2 w 20"/>
                <a:gd name="T33" fmla="*/ 0 h 16"/>
                <a:gd name="T34" fmla="*/ 2 w 20"/>
                <a:gd name="T3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16">
                  <a:moveTo>
                    <a:pt x="2" y="0"/>
                  </a:moveTo>
                  <a:lnTo>
                    <a:pt x="2" y="0"/>
                  </a:lnTo>
                  <a:lnTo>
                    <a:pt x="9" y="0"/>
                  </a:lnTo>
                  <a:lnTo>
                    <a:pt x="15" y="0"/>
                  </a:lnTo>
                  <a:lnTo>
                    <a:pt x="17" y="2"/>
                  </a:lnTo>
                  <a:lnTo>
                    <a:pt x="20" y="7"/>
                  </a:lnTo>
                  <a:lnTo>
                    <a:pt x="20" y="7"/>
                  </a:lnTo>
                  <a:lnTo>
                    <a:pt x="19" y="11"/>
                  </a:lnTo>
                  <a:lnTo>
                    <a:pt x="16" y="13"/>
                  </a:lnTo>
                  <a:lnTo>
                    <a:pt x="13" y="16"/>
                  </a:lnTo>
                  <a:lnTo>
                    <a:pt x="6" y="16"/>
                  </a:lnTo>
                  <a:lnTo>
                    <a:pt x="6" y="16"/>
                  </a:lnTo>
                  <a:lnTo>
                    <a:pt x="3" y="16"/>
                  </a:lnTo>
                  <a:lnTo>
                    <a:pt x="2" y="16"/>
                  </a:lnTo>
                  <a:lnTo>
                    <a:pt x="2" y="14"/>
                  </a:lnTo>
                  <a:lnTo>
                    <a:pt x="0" y="9"/>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85">
              <a:extLst>
                <a:ext uri="{FF2B5EF4-FFF2-40B4-BE49-F238E27FC236}">
                  <a16:creationId xmlns:a16="http://schemas.microsoft.com/office/drawing/2014/main" id="{F4C94406-C9D7-4929-B1BC-82B23595A22D}"/>
                </a:ext>
              </a:extLst>
            </p:cNvPr>
            <p:cNvSpPr>
              <a:spLocks/>
            </p:cNvSpPr>
            <p:nvPr userDrawn="1"/>
          </p:nvSpPr>
          <p:spPr bwMode="auto">
            <a:xfrm>
              <a:off x="-2544762" y="6197600"/>
              <a:ext cx="31750" cy="133350"/>
            </a:xfrm>
            <a:custGeom>
              <a:avLst/>
              <a:gdLst>
                <a:gd name="T0" fmla="*/ 20 w 20"/>
                <a:gd name="T1" fmla="*/ 0 h 84"/>
                <a:gd name="T2" fmla="*/ 20 w 20"/>
                <a:gd name="T3" fmla="*/ 0 h 84"/>
                <a:gd name="T4" fmla="*/ 20 w 20"/>
                <a:gd name="T5" fmla="*/ 84 h 84"/>
                <a:gd name="T6" fmla="*/ 20 w 20"/>
                <a:gd name="T7" fmla="*/ 84 h 84"/>
                <a:gd name="T8" fmla="*/ 0 w 20"/>
                <a:gd name="T9" fmla="*/ 84 h 84"/>
                <a:gd name="T10" fmla="*/ 0 w 20"/>
                <a:gd name="T11" fmla="*/ 84 h 84"/>
                <a:gd name="T12" fmla="*/ 0 w 20"/>
                <a:gd name="T13" fmla="*/ 0 h 84"/>
                <a:gd name="T14" fmla="*/ 0 w 20"/>
                <a:gd name="T15" fmla="*/ 0 h 84"/>
                <a:gd name="T16" fmla="*/ 20 w 20"/>
                <a:gd name="T17" fmla="*/ 0 h 84"/>
                <a:gd name="T18" fmla="*/ 20 w 20"/>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84">
                  <a:moveTo>
                    <a:pt x="20" y="0"/>
                  </a:moveTo>
                  <a:lnTo>
                    <a:pt x="20" y="0"/>
                  </a:lnTo>
                  <a:lnTo>
                    <a:pt x="20" y="84"/>
                  </a:lnTo>
                  <a:lnTo>
                    <a:pt x="20" y="84"/>
                  </a:lnTo>
                  <a:lnTo>
                    <a:pt x="0" y="84"/>
                  </a:lnTo>
                  <a:lnTo>
                    <a:pt x="0" y="84"/>
                  </a:lnTo>
                  <a:lnTo>
                    <a:pt x="0" y="0"/>
                  </a:lnTo>
                  <a:lnTo>
                    <a:pt x="0" y="0"/>
                  </a:lnTo>
                  <a:lnTo>
                    <a:pt x="20" y="0"/>
                  </a:lnTo>
                  <a:lnTo>
                    <a:pt x="20" y="0"/>
                  </a:lnTo>
                  <a:close/>
                </a:path>
              </a:pathLst>
            </a:custGeom>
            <a:solidFill>
              <a:srgbClr val="5567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86">
              <a:extLst>
                <a:ext uri="{FF2B5EF4-FFF2-40B4-BE49-F238E27FC236}">
                  <a16:creationId xmlns:a16="http://schemas.microsoft.com/office/drawing/2014/main" id="{E1F83C84-DA57-4CD8-B1B6-3CEC4D797B63}"/>
                </a:ext>
              </a:extLst>
            </p:cNvPr>
            <p:cNvSpPr>
              <a:spLocks/>
            </p:cNvSpPr>
            <p:nvPr userDrawn="1"/>
          </p:nvSpPr>
          <p:spPr bwMode="auto">
            <a:xfrm>
              <a:off x="-1692275" y="5918200"/>
              <a:ext cx="341313" cy="339725"/>
            </a:xfrm>
            <a:custGeom>
              <a:avLst/>
              <a:gdLst>
                <a:gd name="T0" fmla="*/ 215 w 215"/>
                <a:gd name="T1" fmla="*/ 107 h 214"/>
                <a:gd name="T2" fmla="*/ 213 w 215"/>
                <a:gd name="T3" fmla="*/ 128 h 214"/>
                <a:gd name="T4" fmla="*/ 207 w 215"/>
                <a:gd name="T5" fmla="*/ 149 h 214"/>
                <a:gd name="T6" fmla="*/ 197 w 215"/>
                <a:gd name="T7" fmla="*/ 167 h 214"/>
                <a:gd name="T8" fmla="*/ 184 w 215"/>
                <a:gd name="T9" fmla="*/ 183 h 214"/>
                <a:gd name="T10" fmla="*/ 168 w 215"/>
                <a:gd name="T11" fmla="*/ 195 h 214"/>
                <a:gd name="T12" fmla="*/ 149 w 215"/>
                <a:gd name="T13" fmla="*/ 206 h 214"/>
                <a:gd name="T14" fmla="*/ 130 w 215"/>
                <a:gd name="T15" fmla="*/ 212 h 214"/>
                <a:gd name="T16" fmla="*/ 108 w 215"/>
                <a:gd name="T17" fmla="*/ 214 h 214"/>
                <a:gd name="T18" fmla="*/ 97 w 215"/>
                <a:gd name="T19" fmla="*/ 214 h 214"/>
                <a:gd name="T20" fmla="*/ 76 w 215"/>
                <a:gd name="T21" fmla="*/ 210 h 214"/>
                <a:gd name="T22" fmla="*/ 56 w 215"/>
                <a:gd name="T23" fmla="*/ 201 h 214"/>
                <a:gd name="T24" fmla="*/ 39 w 215"/>
                <a:gd name="T25" fmla="*/ 189 h 214"/>
                <a:gd name="T26" fmla="*/ 26 w 215"/>
                <a:gd name="T27" fmla="*/ 176 h 214"/>
                <a:gd name="T28" fmla="*/ 14 w 215"/>
                <a:gd name="T29" fmla="*/ 159 h 214"/>
                <a:gd name="T30" fmla="*/ 5 w 215"/>
                <a:gd name="T31" fmla="*/ 139 h 214"/>
                <a:gd name="T32" fmla="*/ 1 w 215"/>
                <a:gd name="T33" fmla="*/ 118 h 214"/>
                <a:gd name="T34" fmla="*/ 0 w 215"/>
                <a:gd name="T35" fmla="*/ 107 h 214"/>
                <a:gd name="T36" fmla="*/ 3 w 215"/>
                <a:gd name="T37" fmla="*/ 85 h 214"/>
                <a:gd name="T38" fmla="*/ 9 w 215"/>
                <a:gd name="T39" fmla="*/ 66 h 214"/>
                <a:gd name="T40" fmla="*/ 18 w 215"/>
                <a:gd name="T41" fmla="*/ 47 h 214"/>
                <a:gd name="T42" fmla="*/ 32 w 215"/>
                <a:gd name="T43" fmla="*/ 32 h 214"/>
                <a:gd name="T44" fmla="*/ 48 w 215"/>
                <a:gd name="T45" fmla="*/ 18 h 214"/>
                <a:gd name="T46" fmla="*/ 66 w 215"/>
                <a:gd name="T47" fmla="*/ 8 h 214"/>
                <a:gd name="T48" fmla="*/ 87 w 215"/>
                <a:gd name="T49" fmla="*/ 2 h 214"/>
                <a:gd name="T50" fmla="*/ 108 w 215"/>
                <a:gd name="T51" fmla="*/ 0 h 214"/>
                <a:gd name="T52" fmla="*/ 119 w 215"/>
                <a:gd name="T53" fmla="*/ 0 h 214"/>
                <a:gd name="T54" fmla="*/ 140 w 215"/>
                <a:gd name="T55" fmla="*/ 5 h 214"/>
                <a:gd name="T56" fmla="*/ 159 w 215"/>
                <a:gd name="T57" fmla="*/ 13 h 214"/>
                <a:gd name="T58" fmla="*/ 176 w 215"/>
                <a:gd name="T59" fmla="*/ 24 h 214"/>
                <a:gd name="T60" fmla="*/ 191 w 215"/>
                <a:gd name="T61" fmla="*/ 39 h 214"/>
                <a:gd name="T62" fmla="*/ 202 w 215"/>
                <a:gd name="T63" fmla="*/ 56 h 214"/>
                <a:gd name="T64" fmla="*/ 210 w 215"/>
                <a:gd name="T65" fmla="*/ 76 h 214"/>
                <a:gd name="T66" fmla="*/ 215 w 215"/>
                <a:gd name="T67" fmla="*/ 96 h 214"/>
                <a:gd name="T68" fmla="*/ 215 w 215"/>
                <a:gd name="T69"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214">
                  <a:moveTo>
                    <a:pt x="215" y="107"/>
                  </a:moveTo>
                  <a:lnTo>
                    <a:pt x="215" y="107"/>
                  </a:lnTo>
                  <a:lnTo>
                    <a:pt x="215" y="118"/>
                  </a:lnTo>
                  <a:lnTo>
                    <a:pt x="213" y="128"/>
                  </a:lnTo>
                  <a:lnTo>
                    <a:pt x="210" y="139"/>
                  </a:lnTo>
                  <a:lnTo>
                    <a:pt x="207" y="149"/>
                  </a:lnTo>
                  <a:lnTo>
                    <a:pt x="202" y="159"/>
                  </a:lnTo>
                  <a:lnTo>
                    <a:pt x="197" y="167"/>
                  </a:lnTo>
                  <a:lnTo>
                    <a:pt x="191" y="176"/>
                  </a:lnTo>
                  <a:lnTo>
                    <a:pt x="184" y="183"/>
                  </a:lnTo>
                  <a:lnTo>
                    <a:pt x="176" y="189"/>
                  </a:lnTo>
                  <a:lnTo>
                    <a:pt x="168" y="195"/>
                  </a:lnTo>
                  <a:lnTo>
                    <a:pt x="159" y="201"/>
                  </a:lnTo>
                  <a:lnTo>
                    <a:pt x="149" y="206"/>
                  </a:lnTo>
                  <a:lnTo>
                    <a:pt x="140" y="210"/>
                  </a:lnTo>
                  <a:lnTo>
                    <a:pt x="130" y="212"/>
                  </a:lnTo>
                  <a:lnTo>
                    <a:pt x="119" y="214"/>
                  </a:lnTo>
                  <a:lnTo>
                    <a:pt x="108" y="214"/>
                  </a:lnTo>
                  <a:lnTo>
                    <a:pt x="108" y="214"/>
                  </a:lnTo>
                  <a:lnTo>
                    <a:pt x="97" y="214"/>
                  </a:lnTo>
                  <a:lnTo>
                    <a:pt x="87" y="212"/>
                  </a:lnTo>
                  <a:lnTo>
                    <a:pt x="76" y="210"/>
                  </a:lnTo>
                  <a:lnTo>
                    <a:pt x="66" y="206"/>
                  </a:lnTo>
                  <a:lnTo>
                    <a:pt x="56" y="201"/>
                  </a:lnTo>
                  <a:lnTo>
                    <a:pt x="48" y="195"/>
                  </a:lnTo>
                  <a:lnTo>
                    <a:pt x="39" y="189"/>
                  </a:lnTo>
                  <a:lnTo>
                    <a:pt x="32" y="183"/>
                  </a:lnTo>
                  <a:lnTo>
                    <a:pt x="26" y="176"/>
                  </a:lnTo>
                  <a:lnTo>
                    <a:pt x="18" y="167"/>
                  </a:lnTo>
                  <a:lnTo>
                    <a:pt x="14" y="159"/>
                  </a:lnTo>
                  <a:lnTo>
                    <a:pt x="9" y="149"/>
                  </a:lnTo>
                  <a:lnTo>
                    <a:pt x="5" y="139"/>
                  </a:lnTo>
                  <a:lnTo>
                    <a:pt x="3" y="128"/>
                  </a:lnTo>
                  <a:lnTo>
                    <a:pt x="1" y="118"/>
                  </a:lnTo>
                  <a:lnTo>
                    <a:pt x="0" y="107"/>
                  </a:lnTo>
                  <a:lnTo>
                    <a:pt x="0" y="107"/>
                  </a:lnTo>
                  <a:lnTo>
                    <a:pt x="1" y="96"/>
                  </a:lnTo>
                  <a:lnTo>
                    <a:pt x="3" y="85"/>
                  </a:lnTo>
                  <a:lnTo>
                    <a:pt x="5" y="76"/>
                  </a:lnTo>
                  <a:lnTo>
                    <a:pt x="9" y="66"/>
                  </a:lnTo>
                  <a:lnTo>
                    <a:pt x="14" y="56"/>
                  </a:lnTo>
                  <a:lnTo>
                    <a:pt x="18" y="47"/>
                  </a:lnTo>
                  <a:lnTo>
                    <a:pt x="26" y="39"/>
                  </a:lnTo>
                  <a:lnTo>
                    <a:pt x="32" y="32"/>
                  </a:lnTo>
                  <a:lnTo>
                    <a:pt x="39" y="24"/>
                  </a:lnTo>
                  <a:lnTo>
                    <a:pt x="48" y="18"/>
                  </a:lnTo>
                  <a:lnTo>
                    <a:pt x="56" y="13"/>
                  </a:lnTo>
                  <a:lnTo>
                    <a:pt x="66" y="8"/>
                  </a:lnTo>
                  <a:lnTo>
                    <a:pt x="76" y="5"/>
                  </a:lnTo>
                  <a:lnTo>
                    <a:pt x="87" y="2"/>
                  </a:lnTo>
                  <a:lnTo>
                    <a:pt x="97" y="0"/>
                  </a:lnTo>
                  <a:lnTo>
                    <a:pt x="108" y="0"/>
                  </a:lnTo>
                  <a:lnTo>
                    <a:pt x="108" y="0"/>
                  </a:lnTo>
                  <a:lnTo>
                    <a:pt x="119" y="0"/>
                  </a:lnTo>
                  <a:lnTo>
                    <a:pt x="130" y="2"/>
                  </a:lnTo>
                  <a:lnTo>
                    <a:pt x="140" y="5"/>
                  </a:lnTo>
                  <a:lnTo>
                    <a:pt x="149" y="8"/>
                  </a:lnTo>
                  <a:lnTo>
                    <a:pt x="159" y="13"/>
                  </a:lnTo>
                  <a:lnTo>
                    <a:pt x="168" y="18"/>
                  </a:lnTo>
                  <a:lnTo>
                    <a:pt x="176" y="24"/>
                  </a:lnTo>
                  <a:lnTo>
                    <a:pt x="184" y="32"/>
                  </a:lnTo>
                  <a:lnTo>
                    <a:pt x="191" y="39"/>
                  </a:lnTo>
                  <a:lnTo>
                    <a:pt x="197" y="47"/>
                  </a:lnTo>
                  <a:lnTo>
                    <a:pt x="202" y="56"/>
                  </a:lnTo>
                  <a:lnTo>
                    <a:pt x="207" y="66"/>
                  </a:lnTo>
                  <a:lnTo>
                    <a:pt x="210" y="76"/>
                  </a:lnTo>
                  <a:lnTo>
                    <a:pt x="213" y="85"/>
                  </a:lnTo>
                  <a:lnTo>
                    <a:pt x="215" y="96"/>
                  </a:lnTo>
                  <a:lnTo>
                    <a:pt x="215" y="107"/>
                  </a:lnTo>
                  <a:lnTo>
                    <a:pt x="215" y="107"/>
                  </a:lnTo>
                  <a:close/>
                </a:path>
              </a:pathLst>
            </a:custGeom>
            <a:solidFill>
              <a:srgbClr val="DCF1EC"/>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87">
              <a:extLst>
                <a:ext uri="{FF2B5EF4-FFF2-40B4-BE49-F238E27FC236}">
                  <a16:creationId xmlns:a16="http://schemas.microsoft.com/office/drawing/2014/main" id="{17AA3A10-7070-4299-8F45-B7736664B111}"/>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 name="T114" fmla="*/ 0 w 137"/>
                <a:gd name="T115" fmla="*/ 3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lnTo>
                    <a:pt x="0" y="3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88">
              <a:extLst>
                <a:ext uri="{FF2B5EF4-FFF2-40B4-BE49-F238E27FC236}">
                  <a16:creationId xmlns:a16="http://schemas.microsoft.com/office/drawing/2014/main" id="{3C1347D1-E8D9-470E-BD73-38B336602D25}"/>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89">
              <a:extLst>
                <a:ext uri="{FF2B5EF4-FFF2-40B4-BE49-F238E27FC236}">
                  <a16:creationId xmlns:a16="http://schemas.microsoft.com/office/drawing/2014/main" id="{DE630064-3DB9-4CA1-8157-245BB42EAF23}"/>
                </a:ext>
              </a:extLst>
            </p:cNvPr>
            <p:cNvSpPr>
              <a:spLocks/>
            </p:cNvSpPr>
            <p:nvPr userDrawn="1"/>
          </p:nvSpPr>
          <p:spPr bwMode="auto">
            <a:xfrm>
              <a:off x="-1687512" y="5926138"/>
              <a:ext cx="336550" cy="336550"/>
            </a:xfrm>
            <a:custGeom>
              <a:avLst/>
              <a:gdLst>
                <a:gd name="T0" fmla="*/ 47 w 212"/>
                <a:gd name="T1" fmla="*/ 16 h 212"/>
                <a:gd name="T2" fmla="*/ 67 w 212"/>
                <a:gd name="T3" fmla="*/ 6 h 212"/>
                <a:gd name="T4" fmla="*/ 88 w 212"/>
                <a:gd name="T5" fmla="*/ 1 h 212"/>
                <a:gd name="T6" fmla="*/ 107 w 212"/>
                <a:gd name="T7" fmla="*/ 0 h 212"/>
                <a:gd name="T8" fmla="*/ 128 w 212"/>
                <a:gd name="T9" fmla="*/ 2 h 212"/>
                <a:gd name="T10" fmla="*/ 148 w 212"/>
                <a:gd name="T11" fmla="*/ 8 h 212"/>
                <a:gd name="T12" fmla="*/ 166 w 212"/>
                <a:gd name="T13" fmla="*/ 18 h 212"/>
                <a:gd name="T14" fmla="*/ 182 w 212"/>
                <a:gd name="T15" fmla="*/ 31 h 212"/>
                <a:gd name="T16" fmla="*/ 195 w 212"/>
                <a:gd name="T17" fmla="*/ 47 h 212"/>
                <a:gd name="T18" fmla="*/ 200 w 212"/>
                <a:gd name="T19" fmla="*/ 57 h 212"/>
                <a:gd name="T20" fmla="*/ 207 w 212"/>
                <a:gd name="T21" fmla="*/ 77 h 212"/>
                <a:gd name="T22" fmla="*/ 211 w 212"/>
                <a:gd name="T23" fmla="*/ 97 h 212"/>
                <a:gd name="T24" fmla="*/ 211 w 212"/>
                <a:gd name="T25" fmla="*/ 118 h 212"/>
                <a:gd name="T26" fmla="*/ 206 w 212"/>
                <a:gd name="T27" fmla="*/ 138 h 212"/>
                <a:gd name="T28" fmla="*/ 199 w 212"/>
                <a:gd name="T29" fmla="*/ 156 h 212"/>
                <a:gd name="T30" fmla="*/ 187 w 212"/>
                <a:gd name="T31" fmla="*/ 173 h 212"/>
                <a:gd name="T32" fmla="*/ 172 w 212"/>
                <a:gd name="T33" fmla="*/ 188 h 212"/>
                <a:gd name="T34" fmla="*/ 163 w 212"/>
                <a:gd name="T35" fmla="*/ 195 h 212"/>
                <a:gd name="T36" fmla="*/ 144 w 212"/>
                <a:gd name="T37" fmla="*/ 205 h 212"/>
                <a:gd name="T38" fmla="*/ 124 w 212"/>
                <a:gd name="T39" fmla="*/ 210 h 212"/>
                <a:gd name="T40" fmla="*/ 104 w 212"/>
                <a:gd name="T41" fmla="*/ 212 h 212"/>
                <a:gd name="T42" fmla="*/ 83 w 212"/>
                <a:gd name="T43" fmla="*/ 210 h 212"/>
                <a:gd name="T44" fmla="*/ 63 w 212"/>
                <a:gd name="T45" fmla="*/ 204 h 212"/>
                <a:gd name="T46" fmla="*/ 46 w 212"/>
                <a:gd name="T47" fmla="*/ 193 h 212"/>
                <a:gd name="T48" fmla="*/ 29 w 212"/>
                <a:gd name="T49" fmla="*/ 181 h 212"/>
                <a:gd name="T50" fmla="*/ 15 w 212"/>
                <a:gd name="T51" fmla="*/ 163 h 212"/>
                <a:gd name="T52" fmla="*/ 11 w 212"/>
                <a:gd name="T53" fmla="*/ 154 h 212"/>
                <a:gd name="T54" fmla="*/ 3 w 212"/>
                <a:gd name="T55" fmla="*/ 134 h 212"/>
                <a:gd name="T56" fmla="*/ 0 w 212"/>
                <a:gd name="T57" fmla="*/ 113 h 212"/>
                <a:gd name="T58" fmla="*/ 0 w 212"/>
                <a:gd name="T59" fmla="*/ 93 h 212"/>
                <a:gd name="T60" fmla="*/ 4 w 212"/>
                <a:gd name="T61" fmla="*/ 73 h 212"/>
                <a:gd name="T62" fmla="*/ 12 w 212"/>
                <a:gd name="T63" fmla="*/ 55 h 212"/>
                <a:gd name="T64" fmla="*/ 24 w 212"/>
                <a:gd name="T65" fmla="*/ 38 h 212"/>
                <a:gd name="T66" fmla="*/ 39 w 212"/>
                <a:gd name="T67" fmla="*/ 23 h 212"/>
                <a:gd name="T68" fmla="*/ 47 w 212"/>
                <a:gd name="T69" fmla="*/ 1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2" h="212">
                  <a:moveTo>
                    <a:pt x="47" y="16"/>
                  </a:moveTo>
                  <a:lnTo>
                    <a:pt x="47" y="16"/>
                  </a:lnTo>
                  <a:lnTo>
                    <a:pt x="57" y="11"/>
                  </a:lnTo>
                  <a:lnTo>
                    <a:pt x="67" y="6"/>
                  </a:lnTo>
                  <a:lnTo>
                    <a:pt x="77" y="3"/>
                  </a:lnTo>
                  <a:lnTo>
                    <a:pt x="88" y="1"/>
                  </a:lnTo>
                  <a:lnTo>
                    <a:pt x="97" y="0"/>
                  </a:lnTo>
                  <a:lnTo>
                    <a:pt x="107" y="0"/>
                  </a:lnTo>
                  <a:lnTo>
                    <a:pt x="118" y="0"/>
                  </a:lnTo>
                  <a:lnTo>
                    <a:pt x="128" y="2"/>
                  </a:lnTo>
                  <a:lnTo>
                    <a:pt x="138" y="5"/>
                  </a:lnTo>
                  <a:lnTo>
                    <a:pt x="148" y="8"/>
                  </a:lnTo>
                  <a:lnTo>
                    <a:pt x="156" y="12"/>
                  </a:lnTo>
                  <a:lnTo>
                    <a:pt x="166" y="18"/>
                  </a:lnTo>
                  <a:lnTo>
                    <a:pt x="173" y="24"/>
                  </a:lnTo>
                  <a:lnTo>
                    <a:pt x="182" y="31"/>
                  </a:lnTo>
                  <a:lnTo>
                    <a:pt x="188" y="39"/>
                  </a:lnTo>
                  <a:lnTo>
                    <a:pt x="195" y="47"/>
                  </a:lnTo>
                  <a:lnTo>
                    <a:pt x="195" y="47"/>
                  </a:lnTo>
                  <a:lnTo>
                    <a:pt x="200" y="57"/>
                  </a:lnTo>
                  <a:lnTo>
                    <a:pt x="205" y="67"/>
                  </a:lnTo>
                  <a:lnTo>
                    <a:pt x="207" y="77"/>
                  </a:lnTo>
                  <a:lnTo>
                    <a:pt x="210" y="88"/>
                  </a:lnTo>
                  <a:lnTo>
                    <a:pt x="211" y="97"/>
                  </a:lnTo>
                  <a:lnTo>
                    <a:pt x="212" y="107"/>
                  </a:lnTo>
                  <a:lnTo>
                    <a:pt x="211" y="118"/>
                  </a:lnTo>
                  <a:lnTo>
                    <a:pt x="210" y="128"/>
                  </a:lnTo>
                  <a:lnTo>
                    <a:pt x="206" y="138"/>
                  </a:lnTo>
                  <a:lnTo>
                    <a:pt x="204" y="148"/>
                  </a:lnTo>
                  <a:lnTo>
                    <a:pt x="199" y="156"/>
                  </a:lnTo>
                  <a:lnTo>
                    <a:pt x="193" y="166"/>
                  </a:lnTo>
                  <a:lnTo>
                    <a:pt x="187" y="173"/>
                  </a:lnTo>
                  <a:lnTo>
                    <a:pt x="179" y="182"/>
                  </a:lnTo>
                  <a:lnTo>
                    <a:pt x="172" y="188"/>
                  </a:lnTo>
                  <a:lnTo>
                    <a:pt x="163" y="195"/>
                  </a:lnTo>
                  <a:lnTo>
                    <a:pt x="163" y="195"/>
                  </a:lnTo>
                  <a:lnTo>
                    <a:pt x="154" y="200"/>
                  </a:lnTo>
                  <a:lnTo>
                    <a:pt x="144" y="205"/>
                  </a:lnTo>
                  <a:lnTo>
                    <a:pt x="134" y="207"/>
                  </a:lnTo>
                  <a:lnTo>
                    <a:pt x="124" y="210"/>
                  </a:lnTo>
                  <a:lnTo>
                    <a:pt x="113" y="211"/>
                  </a:lnTo>
                  <a:lnTo>
                    <a:pt x="104" y="212"/>
                  </a:lnTo>
                  <a:lnTo>
                    <a:pt x="93" y="211"/>
                  </a:lnTo>
                  <a:lnTo>
                    <a:pt x="83" y="210"/>
                  </a:lnTo>
                  <a:lnTo>
                    <a:pt x="73" y="206"/>
                  </a:lnTo>
                  <a:lnTo>
                    <a:pt x="63" y="204"/>
                  </a:lnTo>
                  <a:lnTo>
                    <a:pt x="55" y="199"/>
                  </a:lnTo>
                  <a:lnTo>
                    <a:pt x="46" y="193"/>
                  </a:lnTo>
                  <a:lnTo>
                    <a:pt x="37" y="187"/>
                  </a:lnTo>
                  <a:lnTo>
                    <a:pt x="29" y="181"/>
                  </a:lnTo>
                  <a:lnTo>
                    <a:pt x="23" y="172"/>
                  </a:lnTo>
                  <a:lnTo>
                    <a:pt x="15" y="163"/>
                  </a:lnTo>
                  <a:lnTo>
                    <a:pt x="15" y="163"/>
                  </a:lnTo>
                  <a:lnTo>
                    <a:pt x="11" y="154"/>
                  </a:lnTo>
                  <a:lnTo>
                    <a:pt x="6" y="144"/>
                  </a:lnTo>
                  <a:lnTo>
                    <a:pt x="3" y="134"/>
                  </a:lnTo>
                  <a:lnTo>
                    <a:pt x="1" y="124"/>
                  </a:lnTo>
                  <a:lnTo>
                    <a:pt x="0" y="113"/>
                  </a:lnTo>
                  <a:lnTo>
                    <a:pt x="0" y="104"/>
                  </a:lnTo>
                  <a:lnTo>
                    <a:pt x="0" y="93"/>
                  </a:lnTo>
                  <a:lnTo>
                    <a:pt x="2" y="83"/>
                  </a:lnTo>
                  <a:lnTo>
                    <a:pt x="4" y="73"/>
                  </a:lnTo>
                  <a:lnTo>
                    <a:pt x="8" y="63"/>
                  </a:lnTo>
                  <a:lnTo>
                    <a:pt x="12" y="55"/>
                  </a:lnTo>
                  <a:lnTo>
                    <a:pt x="18" y="46"/>
                  </a:lnTo>
                  <a:lnTo>
                    <a:pt x="24" y="38"/>
                  </a:lnTo>
                  <a:lnTo>
                    <a:pt x="31" y="29"/>
                  </a:lnTo>
                  <a:lnTo>
                    <a:pt x="39" y="23"/>
                  </a:lnTo>
                  <a:lnTo>
                    <a:pt x="47" y="16"/>
                  </a:lnTo>
                  <a:lnTo>
                    <a:pt x="47" y="16"/>
                  </a:lnTo>
                  <a:close/>
                </a:path>
              </a:pathLst>
            </a:custGeom>
            <a:noFill/>
            <a:ln w="20638">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90">
              <a:extLst>
                <a:ext uri="{FF2B5EF4-FFF2-40B4-BE49-F238E27FC236}">
                  <a16:creationId xmlns:a16="http://schemas.microsoft.com/office/drawing/2014/main" id="{D737417D-408A-467A-8BF2-59ACD603EFDC}"/>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9 w 44"/>
                <a:gd name="T5" fmla="*/ 155 h 155"/>
                <a:gd name="T6" fmla="*/ 18 w 44"/>
                <a:gd name="T7" fmla="*/ 154 h 155"/>
                <a:gd name="T8" fmla="*/ 25 w 44"/>
                <a:gd name="T9" fmla="*/ 151 h 155"/>
                <a:gd name="T10" fmla="*/ 31 w 44"/>
                <a:gd name="T11" fmla="*/ 147 h 155"/>
                <a:gd name="T12" fmla="*/ 36 w 44"/>
                <a:gd name="T13" fmla="*/ 143 h 155"/>
                <a:gd name="T14" fmla="*/ 40 w 44"/>
                <a:gd name="T15" fmla="*/ 135 h 155"/>
                <a:gd name="T16" fmla="*/ 42 w 44"/>
                <a:gd name="T17" fmla="*/ 128 h 155"/>
                <a:gd name="T18" fmla="*/ 44 w 44"/>
                <a:gd name="T19" fmla="*/ 119 h 155"/>
                <a:gd name="T20" fmla="*/ 44 w 44"/>
                <a:gd name="T21" fmla="*/ 119 h 155"/>
                <a:gd name="T22" fmla="*/ 44 w 44"/>
                <a:gd name="T23" fmla="*/ 36 h 155"/>
                <a:gd name="T24" fmla="*/ 44 w 44"/>
                <a:gd name="T25" fmla="*/ 36 h 155"/>
                <a:gd name="T26" fmla="*/ 42 w 44"/>
                <a:gd name="T27" fmla="*/ 26 h 155"/>
                <a:gd name="T28" fmla="*/ 40 w 44"/>
                <a:gd name="T29" fmla="*/ 19 h 155"/>
                <a:gd name="T30" fmla="*/ 36 w 44"/>
                <a:gd name="T31" fmla="*/ 12 h 155"/>
                <a:gd name="T32" fmla="*/ 31 w 44"/>
                <a:gd name="T33" fmla="*/ 7 h 155"/>
                <a:gd name="T34" fmla="*/ 25 w 44"/>
                <a:gd name="T35" fmla="*/ 2 h 155"/>
                <a:gd name="T36" fmla="*/ 18 w 44"/>
                <a:gd name="T37" fmla="*/ 0 h 155"/>
                <a:gd name="T38" fmla="*/ 9 w 44"/>
                <a:gd name="T39" fmla="*/ 0 h 155"/>
                <a:gd name="T40" fmla="*/ 0 w 44"/>
                <a:gd name="T41" fmla="*/ 0 h 155"/>
                <a:gd name="T42" fmla="*/ 0 w 44"/>
                <a:gd name="T43" fmla="*/ 0 h 155"/>
                <a:gd name="T44" fmla="*/ 0 w 44"/>
                <a:gd name="T45" fmla="*/ 19 h 155"/>
                <a:gd name="T46" fmla="*/ 0 w 44"/>
                <a:gd name="T47" fmla="*/ 19 h 155"/>
                <a:gd name="T48" fmla="*/ 13 w 44"/>
                <a:gd name="T49" fmla="*/ 22 h 155"/>
                <a:gd name="T50" fmla="*/ 17 w 44"/>
                <a:gd name="T51" fmla="*/ 23 h 155"/>
                <a:gd name="T52" fmla="*/ 19 w 44"/>
                <a:gd name="T53" fmla="*/ 24 h 155"/>
                <a:gd name="T54" fmla="*/ 20 w 44"/>
                <a:gd name="T55" fmla="*/ 28 h 155"/>
                <a:gd name="T56" fmla="*/ 22 w 44"/>
                <a:gd name="T57" fmla="*/ 31 h 155"/>
                <a:gd name="T58" fmla="*/ 23 w 44"/>
                <a:gd name="T59" fmla="*/ 44 h 155"/>
                <a:gd name="T60" fmla="*/ 23 w 44"/>
                <a:gd name="T61" fmla="*/ 44 h 155"/>
                <a:gd name="T62" fmla="*/ 22 w 44"/>
                <a:gd name="T63" fmla="*/ 112 h 155"/>
                <a:gd name="T64" fmla="*/ 22 w 44"/>
                <a:gd name="T65" fmla="*/ 112 h 155"/>
                <a:gd name="T66" fmla="*/ 22 w 44"/>
                <a:gd name="T67" fmla="*/ 123 h 155"/>
                <a:gd name="T68" fmla="*/ 20 w 44"/>
                <a:gd name="T69" fmla="*/ 127 h 155"/>
                <a:gd name="T70" fmla="*/ 19 w 44"/>
                <a:gd name="T71" fmla="*/ 129 h 155"/>
                <a:gd name="T72" fmla="*/ 17 w 44"/>
                <a:gd name="T73" fmla="*/ 132 h 155"/>
                <a:gd name="T74" fmla="*/ 13 w 44"/>
                <a:gd name="T75" fmla="*/ 133 h 155"/>
                <a:gd name="T76" fmla="*/ 2 w 44"/>
                <a:gd name="T77" fmla="*/ 134 h 155"/>
                <a:gd name="T78" fmla="*/ 2 w 44"/>
                <a:gd name="T79" fmla="*/ 134 h 155"/>
                <a:gd name="T80" fmla="*/ 0 w 44"/>
                <a:gd name="T81" fmla="*/ 135 h 155"/>
                <a:gd name="T82" fmla="*/ 0 w 44"/>
                <a:gd name="T83" fmla="*/ 13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9" y="155"/>
                  </a:lnTo>
                  <a:lnTo>
                    <a:pt x="18" y="154"/>
                  </a:lnTo>
                  <a:lnTo>
                    <a:pt x="25" y="151"/>
                  </a:lnTo>
                  <a:lnTo>
                    <a:pt x="31" y="147"/>
                  </a:lnTo>
                  <a:lnTo>
                    <a:pt x="36" y="143"/>
                  </a:lnTo>
                  <a:lnTo>
                    <a:pt x="40" y="135"/>
                  </a:lnTo>
                  <a:lnTo>
                    <a:pt x="42" y="128"/>
                  </a:lnTo>
                  <a:lnTo>
                    <a:pt x="44" y="119"/>
                  </a:lnTo>
                  <a:lnTo>
                    <a:pt x="44" y="119"/>
                  </a:lnTo>
                  <a:lnTo>
                    <a:pt x="44" y="36"/>
                  </a:lnTo>
                  <a:lnTo>
                    <a:pt x="44" y="36"/>
                  </a:lnTo>
                  <a:lnTo>
                    <a:pt x="42" y="26"/>
                  </a:lnTo>
                  <a:lnTo>
                    <a:pt x="40" y="19"/>
                  </a:lnTo>
                  <a:lnTo>
                    <a:pt x="36" y="12"/>
                  </a:lnTo>
                  <a:lnTo>
                    <a:pt x="31" y="7"/>
                  </a:lnTo>
                  <a:lnTo>
                    <a:pt x="25" y="2"/>
                  </a:lnTo>
                  <a:lnTo>
                    <a:pt x="18" y="0"/>
                  </a:lnTo>
                  <a:lnTo>
                    <a:pt x="9" y="0"/>
                  </a:lnTo>
                  <a:lnTo>
                    <a:pt x="0" y="0"/>
                  </a:lnTo>
                  <a:lnTo>
                    <a:pt x="0" y="0"/>
                  </a:lnTo>
                  <a:lnTo>
                    <a:pt x="0" y="19"/>
                  </a:lnTo>
                  <a:lnTo>
                    <a:pt x="0" y="19"/>
                  </a:lnTo>
                  <a:lnTo>
                    <a:pt x="13" y="22"/>
                  </a:lnTo>
                  <a:lnTo>
                    <a:pt x="17" y="23"/>
                  </a:lnTo>
                  <a:lnTo>
                    <a:pt x="19" y="24"/>
                  </a:lnTo>
                  <a:lnTo>
                    <a:pt x="20" y="28"/>
                  </a:lnTo>
                  <a:lnTo>
                    <a:pt x="22" y="31"/>
                  </a:lnTo>
                  <a:lnTo>
                    <a:pt x="23" y="44"/>
                  </a:lnTo>
                  <a:lnTo>
                    <a:pt x="23" y="44"/>
                  </a:lnTo>
                  <a:lnTo>
                    <a:pt x="22" y="112"/>
                  </a:lnTo>
                  <a:lnTo>
                    <a:pt x="22" y="112"/>
                  </a:lnTo>
                  <a:lnTo>
                    <a:pt x="22" y="123"/>
                  </a:lnTo>
                  <a:lnTo>
                    <a:pt x="20" y="127"/>
                  </a:lnTo>
                  <a:lnTo>
                    <a:pt x="19" y="129"/>
                  </a:lnTo>
                  <a:lnTo>
                    <a:pt x="17" y="132"/>
                  </a:lnTo>
                  <a:lnTo>
                    <a:pt x="13" y="133"/>
                  </a:lnTo>
                  <a:lnTo>
                    <a:pt x="2" y="134"/>
                  </a:lnTo>
                  <a:lnTo>
                    <a:pt x="2" y="134"/>
                  </a:lnTo>
                  <a:lnTo>
                    <a:pt x="0" y="135"/>
                  </a:lnTo>
                  <a:lnTo>
                    <a:pt x="0" y="13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91">
              <a:extLst>
                <a:ext uri="{FF2B5EF4-FFF2-40B4-BE49-F238E27FC236}">
                  <a16:creationId xmlns:a16="http://schemas.microsoft.com/office/drawing/2014/main" id="{B6FD123A-93DF-432F-9F02-94666059A03A}"/>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35 w 44"/>
                <a:gd name="T5" fmla="*/ 0 h 155"/>
                <a:gd name="T6" fmla="*/ 27 w 44"/>
                <a:gd name="T7" fmla="*/ 1 h 155"/>
                <a:gd name="T8" fmla="*/ 20 w 44"/>
                <a:gd name="T9" fmla="*/ 3 h 155"/>
                <a:gd name="T10" fmla="*/ 14 w 44"/>
                <a:gd name="T11" fmla="*/ 6 h 155"/>
                <a:gd name="T12" fmla="*/ 8 w 44"/>
                <a:gd name="T13" fmla="*/ 11 h 155"/>
                <a:gd name="T14" fmla="*/ 4 w 44"/>
                <a:gd name="T15" fmla="*/ 17 h 155"/>
                <a:gd name="T16" fmla="*/ 2 w 44"/>
                <a:gd name="T17" fmla="*/ 23 h 155"/>
                <a:gd name="T18" fmla="*/ 2 w 44"/>
                <a:gd name="T19" fmla="*/ 31 h 155"/>
                <a:gd name="T20" fmla="*/ 2 w 44"/>
                <a:gd name="T21" fmla="*/ 31 h 155"/>
                <a:gd name="T22" fmla="*/ 0 w 44"/>
                <a:gd name="T23" fmla="*/ 77 h 155"/>
                <a:gd name="T24" fmla="*/ 2 w 44"/>
                <a:gd name="T25" fmla="*/ 123 h 155"/>
                <a:gd name="T26" fmla="*/ 2 w 44"/>
                <a:gd name="T27" fmla="*/ 123 h 155"/>
                <a:gd name="T28" fmla="*/ 2 w 44"/>
                <a:gd name="T29" fmla="*/ 132 h 155"/>
                <a:gd name="T30" fmla="*/ 5 w 44"/>
                <a:gd name="T31" fmla="*/ 138 h 155"/>
                <a:gd name="T32" fmla="*/ 9 w 44"/>
                <a:gd name="T33" fmla="*/ 144 h 155"/>
                <a:gd name="T34" fmla="*/ 15 w 44"/>
                <a:gd name="T35" fmla="*/ 149 h 155"/>
                <a:gd name="T36" fmla="*/ 21 w 44"/>
                <a:gd name="T37" fmla="*/ 152 h 155"/>
                <a:gd name="T38" fmla="*/ 28 w 44"/>
                <a:gd name="T39" fmla="*/ 155 h 155"/>
                <a:gd name="T40" fmla="*/ 36 w 44"/>
                <a:gd name="T41" fmla="*/ 155 h 155"/>
                <a:gd name="T42" fmla="*/ 44 w 44"/>
                <a:gd name="T43" fmla="*/ 154 h 155"/>
                <a:gd name="T44" fmla="*/ 44 w 44"/>
                <a:gd name="T45" fmla="*/ 154 h 155"/>
                <a:gd name="T46" fmla="*/ 44 w 44"/>
                <a:gd name="T47" fmla="*/ 134 h 155"/>
                <a:gd name="T48" fmla="*/ 44 w 44"/>
                <a:gd name="T49" fmla="*/ 134 h 155"/>
                <a:gd name="T50" fmla="*/ 36 w 44"/>
                <a:gd name="T51" fmla="*/ 134 h 155"/>
                <a:gd name="T52" fmla="*/ 36 w 44"/>
                <a:gd name="T53" fmla="*/ 134 h 155"/>
                <a:gd name="T54" fmla="*/ 30 w 44"/>
                <a:gd name="T55" fmla="*/ 133 h 155"/>
                <a:gd name="T56" fmla="*/ 26 w 44"/>
                <a:gd name="T57" fmla="*/ 130 h 155"/>
                <a:gd name="T58" fmla="*/ 24 w 44"/>
                <a:gd name="T59" fmla="*/ 125 h 155"/>
                <a:gd name="T60" fmla="*/ 22 w 44"/>
                <a:gd name="T61" fmla="*/ 121 h 155"/>
                <a:gd name="T62" fmla="*/ 22 w 44"/>
                <a:gd name="T63" fmla="*/ 121 h 155"/>
                <a:gd name="T64" fmla="*/ 22 w 44"/>
                <a:gd name="T65" fmla="*/ 34 h 155"/>
                <a:gd name="T66" fmla="*/ 22 w 44"/>
                <a:gd name="T67" fmla="*/ 34 h 155"/>
                <a:gd name="T68" fmla="*/ 24 w 44"/>
                <a:gd name="T69" fmla="*/ 28 h 155"/>
                <a:gd name="T70" fmla="*/ 26 w 44"/>
                <a:gd name="T71" fmla="*/ 24 h 155"/>
                <a:gd name="T72" fmla="*/ 30 w 44"/>
                <a:gd name="T73" fmla="*/ 22 h 155"/>
                <a:gd name="T74" fmla="*/ 36 w 44"/>
                <a:gd name="T75" fmla="*/ 20 h 155"/>
                <a:gd name="T76" fmla="*/ 36 w 44"/>
                <a:gd name="T77" fmla="*/ 20 h 155"/>
                <a:gd name="T78" fmla="*/ 44 w 44"/>
                <a:gd name="T79" fmla="*/ 19 h 155"/>
                <a:gd name="T80" fmla="*/ 44 w 44"/>
                <a:gd name="T81" fmla="*/ 19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35" y="0"/>
                  </a:lnTo>
                  <a:lnTo>
                    <a:pt x="27" y="1"/>
                  </a:lnTo>
                  <a:lnTo>
                    <a:pt x="20" y="3"/>
                  </a:lnTo>
                  <a:lnTo>
                    <a:pt x="14" y="6"/>
                  </a:lnTo>
                  <a:lnTo>
                    <a:pt x="8" y="11"/>
                  </a:lnTo>
                  <a:lnTo>
                    <a:pt x="4" y="17"/>
                  </a:lnTo>
                  <a:lnTo>
                    <a:pt x="2" y="23"/>
                  </a:lnTo>
                  <a:lnTo>
                    <a:pt x="2" y="31"/>
                  </a:lnTo>
                  <a:lnTo>
                    <a:pt x="2" y="31"/>
                  </a:lnTo>
                  <a:lnTo>
                    <a:pt x="0" y="77"/>
                  </a:lnTo>
                  <a:lnTo>
                    <a:pt x="2" y="123"/>
                  </a:lnTo>
                  <a:lnTo>
                    <a:pt x="2" y="123"/>
                  </a:lnTo>
                  <a:lnTo>
                    <a:pt x="2" y="132"/>
                  </a:lnTo>
                  <a:lnTo>
                    <a:pt x="5" y="138"/>
                  </a:lnTo>
                  <a:lnTo>
                    <a:pt x="9" y="144"/>
                  </a:lnTo>
                  <a:lnTo>
                    <a:pt x="15" y="149"/>
                  </a:lnTo>
                  <a:lnTo>
                    <a:pt x="21" y="152"/>
                  </a:lnTo>
                  <a:lnTo>
                    <a:pt x="28" y="155"/>
                  </a:lnTo>
                  <a:lnTo>
                    <a:pt x="36" y="155"/>
                  </a:lnTo>
                  <a:lnTo>
                    <a:pt x="44" y="154"/>
                  </a:lnTo>
                  <a:lnTo>
                    <a:pt x="44" y="154"/>
                  </a:lnTo>
                  <a:lnTo>
                    <a:pt x="44" y="134"/>
                  </a:lnTo>
                  <a:lnTo>
                    <a:pt x="44" y="134"/>
                  </a:lnTo>
                  <a:lnTo>
                    <a:pt x="36" y="134"/>
                  </a:lnTo>
                  <a:lnTo>
                    <a:pt x="36" y="134"/>
                  </a:lnTo>
                  <a:lnTo>
                    <a:pt x="30" y="133"/>
                  </a:lnTo>
                  <a:lnTo>
                    <a:pt x="26" y="130"/>
                  </a:lnTo>
                  <a:lnTo>
                    <a:pt x="24" y="125"/>
                  </a:lnTo>
                  <a:lnTo>
                    <a:pt x="22" y="121"/>
                  </a:lnTo>
                  <a:lnTo>
                    <a:pt x="22" y="121"/>
                  </a:lnTo>
                  <a:lnTo>
                    <a:pt x="22" y="34"/>
                  </a:lnTo>
                  <a:lnTo>
                    <a:pt x="22" y="34"/>
                  </a:lnTo>
                  <a:lnTo>
                    <a:pt x="24" y="28"/>
                  </a:lnTo>
                  <a:lnTo>
                    <a:pt x="26" y="24"/>
                  </a:lnTo>
                  <a:lnTo>
                    <a:pt x="30" y="22"/>
                  </a:lnTo>
                  <a:lnTo>
                    <a:pt x="36" y="20"/>
                  </a:lnTo>
                  <a:lnTo>
                    <a:pt x="36" y="20"/>
                  </a:lnTo>
                  <a:lnTo>
                    <a:pt x="44" y="19"/>
                  </a:lnTo>
                  <a:lnTo>
                    <a:pt x="44" y="19"/>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92">
              <a:extLst>
                <a:ext uri="{FF2B5EF4-FFF2-40B4-BE49-F238E27FC236}">
                  <a16:creationId xmlns:a16="http://schemas.microsoft.com/office/drawing/2014/main" id="{C2568B68-A019-4231-86EC-18F781114534}"/>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21 w 21"/>
                <a:gd name="T5" fmla="*/ 19 h 19"/>
                <a:gd name="T6" fmla="*/ 21 w 21"/>
                <a:gd name="T7" fmla="*/ 19 h 19"/>
                <a:gd name="T8" fmla="*/ 21 w 21"/>
                <a:gd name="T9" fmla="*/ 0 h 19"/>
                <a:gd name="T10" fmla="*/ 21 w 21"/>
                <a:gd name="T11" fmla="*/ 0 h 19"/>
                <a:gd name="T12" fmla="*/ 0 w 21"/>
                <a:gd name="T13" fmla="*/ 0 h 19"/>
                <a:gd name="T14" fmla="*/ 0 w 21"/>
                <a:gd name="T15" fmla="*/ 0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21" y="19"/>
                  </a:lnTo>
                  <a:lnTo>
                    <a:pt x="21" y="19"/>
                  </a:lnTo>
                  <a:lnTo>
                    <a:pt x="21" y="0"/>
                  </a:lnTo>
                  <a:lnTo>
                    <a:pt x="21" y="0"/>
                  </a:lnTo>
                  <a:lnTo>
                    <a:pt x="0" y="0"/>
                  </a:lnTo>
                  <a:lnTo>
                    <a:pt x="0" y="0"/>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93">
              <a:extLst>
                <a:ext uri="{FF2B5EF4-FFF2-40B4-BE49-F238E27FC236}">
                  <a16:creationId xmlns:a16="http://schemas.microsoft.com/office/drawing/2014/main" id="{A38532CC-A69D-4B46-93F3-92B90F31565B}"/>
                </a:ext>
              </a:extLst>
            </p:cNvPr>
            <p:cNvSpPr>
              <a:spLocks/>
            </p:cNvSpPr>
            <p:nvPr userDrawn="1"/>
          </p:nvSpPr>
          <p:spPr bwMode="auto">
            <a:xfrm>
              <a:off x="-1560512" y="5586413"/>
              <a:ext cx="31750" cy="30163"/>
            </a:xfrm>
            <a:custGeom>
              <a:avLst/>
              <a:gdLst>
                <a:gd name="T0" fmla="*/ 0 w 20"/>
                <a:gd name="T1" fmla="*/ 0 h 19"/>
                <a:gd name="T2" fmla="*/ 0 w 20"/>
                <a:gd name="T3" fmla="*/ 0 h 19"/>
                <a:gd name="T4" fmla="*/ 0 w 20"/>
                <a:gd name="T5" fmla="*/ 19 h 19"/>
                <a:gd name="T6" fmla="*/ 0 w 20"/>
                <a:gd name="T7" fmla="*/ 19 h 19"/>
                <a:gd name="T8" fmla="*/ 20 w 20"/>
                <a:gd name="T9" fmla="*/ 19 h 19"/>
                <a:gd name="T10" fmla="*/ 20 w 20"/>
                <a:gd name="T11" fmla="*/ 19 h 19"/>
                <a:gd name="T12" fmla="*/ 20 w 20"/>
                <a:gd name="T13" fmla="*/ 0 h 19"/>
                <a:gd name="T14" fmla="*/ 20 w 20"/>
                <a:gd name="T15" fmla="*/ 0 h 19"/>
                <a:gd name="T16" fmla="*/ 0 w 20"/>
                <a:gd name="T17" fmla="*/ 0 h 19"/>
                <a:gd name="T18" fmla="*/ 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0" y="0"/>
                  </a:moveTo>
                  <a:lnTo>
                    <a:pt x="0" y="0"/>
                  </a:lnTo>
                  <a:lnTo>
                    <a:pt x="0" y="19"/>
                  </a:lnTo>
                  <a:lnTo>
                    <a:pt x="0" y="19"/>
                  </a:lnTo>
                  <a:lnTo>
                    <a:pt x="20" y="19"/>
                  </a:lnTo>
                  <a:lnTo>
                    <a:pt x="20" y="19"/>
                  </a:lnTo>
                  <a:lnTo>
                    <a:pt x="20" y="0"/>
                  </a:lnTo>
                  <a:lnTo>
                    <a:pt x="20" y="0"/>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94">
              <a:extLst>
                <a:ext uri="{FF2B5EF4-FFF2-40B4-BE49-F238E27FC236}">
                  <a16:creationId xmlns:a16="http://schemas.microsoft.com/office/drawing/2014/main" id="{968DB4A4-6D30-42C9-B709-70F2327D3A18}"/>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20 w 20"/>
                <a:gd name="T5" fmla="*/ 0 h 21"/>
                <a:gd name="T6" fmla="*/ 20 w 20"/>
                <a:gd name="T7" fmla="*/ 0 h 21"/>
                <a:gd name="T8" fmla="*/ 0 w 20"/>
                <a:gd name="T9" fmla="*/ 0 h 21"/>
                <a:gd name="T10" fmla="*/ 0 w 20"/>
                <a:gd name="T11" fmla="*/ 0 h 21"/>
                <a:gd name="T12" fmla="*/ 0 w 20"/>
                <a:gd name="T13" fmla="*/ 21 h 21"/>
                <a:gd name="T14" fmla="*/ 0 w 20"/>
                <a:gd name="T15" fmla="*/ 21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20" y="0"/>
                  </a:lnTo>
                  <a:lnTo>
                    <a:pt x="20" y="0"/>
                  </a:lnTo>
                  <a:lnTo>
                    <a:pt x="0" y="0"/>
                  </a:lnTo>
                  <a:lnTo>
                    <a:pt x="0" y="0"/>
                  </a:lnTo>
                  <a:lnTo>
                    <a:pt x="0" y="21"/>
                  </a:lnTo>
                  <a:lnTo>
                    <a:pt x="0" y="21"/>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95">
              <a:extLst>
                <a:ext uri="{FF2B5EF4-FFF2-40B4-BE49-F238E27FC236}">
                  <a16:creationId xmlns:a16="http://schemas.microsoft.com/office/drawing/2014/main" id="{DDAF2027-56A1-4D06-87D2-64711619B201}"/>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0 w 44"/>
                <a:gd name="T5" fmla="*/ 135 h 155"/>
                <a:gd name="T6" fmla="*/ 0 w 44"/>
                <a:gd name="T7" fmla="*/ 135 h 155"/>
                <a:gd name="T8" fmla="*/ 2 w 44"/>
                <a:gd name="T9" fmla="*/ 134 h 155"/>
                <a:gd name="T10" fmla="*/ 2 w 44"/>
                <a:gd name="T11" fmla="*/ 134 h 155"/>
                <a:gd name="T12" fmla="*/ 13 w 44"/>
                <a:gd name="T13" fmla="*/ 133 h 155"/>
                <a:gd name="T14" fmla="*/ 17 w 44"/>
                <a:gd name="T15" fmla="*/ 132 h 155"/>
                <a:gd name="T16" fmla="*/ 19 w 44"/>
                <a:gd name="T17" fmla="*/ 129 h 155"/>
                <a:gd name="T18" fmla="*/ 20 w 44"/>
                <a:gd name="T19" fmla="*/ 127 h 155"/>
                <a:gd name="T20" fmla="*/ 22 w 44"/>
                <a:gd name="T21" fmla="*/ 123 h 155"/>
                <a:gd name="T22" fmla="*/ 22 w 44"/>
                <a:gd name="T23" fmla="*/ 112 h 155"/>
                <a:gd name="T24" fmla="*/ 22 w 44"/>
                <a:gd name="T25" fmla="*/ 112 h 155"/>
                <a:gd name="T26" fmla="*/ 23 w 44"/>
                <a:gd name="T27" fmla="*/ 44 h 155"/>
                <a:gd name="T28" fmla="*/ 23 w 44"/>
                <a:gd name="T29" fmla="*/ 44 h 155"/>
                <a:gd name="T30" fmla="*/ 22 w 44"/>
                <a:gd name="T31" fmla="*/ 31 h 155"/>
                <a:gd name="T32" fmla="*/ 20 w 44"/>
                <a:gd name="T33" fmla="*/ 28 h 155"/>
                <a:gd name="T34" fmla="*/ 19 w 44"/>
                <a:gd name="T35" fmla="*/ 24 h 155"/>
                <a:gd name="T36" fmla="*/ 17 w 44"/>
                <a:gd name="T37" fmla="*/ 23 h 155"/>
                <a:gd name="T38" fmla="*/ 13 w 44"/>
                <a:gd name="T39" fmla="*/ 22 h 155"/>
                <a:gd name="T40" fmla="*/ 0 w 44"/>
                <a:gd name="T41" fmla="*/ 19 h 155"/>
                <a:gd name="T42" fmla="*/ 0 w 44"/>
                <a:gd name="T43" fmla="*/ 19 h 155"/>
                <a:gd name="T44" fmla="*/ 0 w 44"/>
                <a:gd name="T45" fmla="*/ 0 h 155"/>
                <a:gd name="T46" fmla="*/ 0 w 44"/>
                <a:gd name="T47" fmla="*/ 0 h 155"/>
                <a:gd name="T48" fmla="*/ 9 w 44"/>
                <a:gd name="T49" fmla="*/ 0 h 155"/>
                <a:gd name="T50" fmla="*/ 18 w 44"/>
                <a:gd name="T51" fmla="*/ 0 h 155"/>
                <a:gd name="T52" fmla="*/ 25 w 44"/>
                <a:gd name="T53" fmla="*/ 2 h 155"/>
                <a:gd name="T54" fmla="*/ 31 w 44"/>
                <a:gd name="T55" fmla="*/ 7 h 155"/>
                <a:gd name="T56" fmla="*/ 36 w 44"/>
                <a:gd name="T57" fmla="*/ 12 h 155"/>
                <a:gd name="T58" fmla="*/ 40 w 44"/>
                <a:gd name="T59" fmla="*/ 19 h 155"/>
                <a:gd name="T60" fmla="*/ 42 w 44"/>
                <a:gd name="T61" fmla="*/ 26 h 155"/>
                <a:gd name="T62" fmla="*/ 44 w 44"/>
                <a:gd name="T63" fmla="*/ 36 h 155"/>
                <a:gd name="T64" fmla="*/ 44 w 44"/>
                <a:gd name="T65" fmla="*/ 36 h 155"/>
                <a:gd name="T66" fmla="*/ 44 w 44"/>
                <a:gd name="T67" fmla="*/ 119 h 155"/>
                <a:gd name="T68" fmla="*/ 44 w 44"/>
                <a:gd name="T69" fmla="*/ 119 h 155"/>
                <a:gd name="T70" fmla="*/ 42 w 44"/>
                <a:gd name="T71" fmla="*/ 128 h 155"/>
                <a:gd name="T72" fmla="*/ 40 w 44"/>
                <a:gd name="T73" fmla="*/ 135 h 155"/>
                <a:gd name="T74" fmla="*/ 36 w 44"/>
                <a:gd name="T75" fmla="*/ 143 h 155"/>
                <a:gd name="T76" fmla="*/ 31 w 44"/>
                <a:gd name="T77" fmla="*/ 147 h 155"/>
                <a:gd name="T78" fmla="*/ 25 w 44"/>
                <a:gd name="T79" fmla="*/ 151 h 155"/>
                <a:gd name="T80" fmla="*/ 18 w 44"/>
                <a:gd name="T81" fmla="*/ 154 h 155"/>
                <a:gd name="T82" fmla="*/ 9 w 44"/>
                <a:gd name="T83" fmla="*/ 15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0" y="135"/>
                  </a:lnTo>
                  <a:lnTo>
                    <a:pt x="0" y="135"/>
                  </a:lnTo>
                  <a:lnTo>
                    <a:pt x="2" y="134"/>
                  </a:lnTo>
                  <a:lnTo>
                    <a:pt x="2" y="134"/>
                  </a:lnTo>
                  <a:lnTo>
                    <a:pt x="13" y="133"/>
                  </a:lnTo>
                  <a:lnTo>
                    <a:pt x="17" y="132"/>
                  </a:lnTo>
                  <a:lnTo>
                    <a:pt x="19" y="129"/>
                  </a:lnTo>
                  <a:lnTo>
                    <a:pt x="20" y="127"/>
                  </a:lnTo>
                  <a:lnTo>
                    <a:pt x="22" y="123"/>
                  </a:lnTo>
                  <a:lnTo>
                    <a:pt x="22" y="112"/>
                  </a:lnTo>
                  <a:lnTo>
                    <a:pt x="22" y="112"/>
                  </a:lnTo>
                  <a:lnTo>
                    <a:pt x="23" y="44"/>
                  </a:lnTo>
                  <a:lnTo>
                    <a:pt x="23" y="44"/>
                  </a:lnTo>
                  <a:lnTo>
                    <a:pt x="22" y="31"/>
                  </a:lnTo>
                  <a:lnTo>
                    <a:pt x="20" y="28"/>
                  </a:lnTo>
                  <a:lnTo>
                    <a:pt x="19" y="24"/>
                  </a:lnTo>
                  <a:lnTo>
                    <a:pt x="17" y="23"/>
                  </a:lnTo>
                  <a:lnTo>
                    <a:pt x="13" y="22"/>
                  </a:lnTo>
                  <a:lnTo>
                    <a:pt x="0" y="19"/>
                  </a:lnTo>
                  <a:lnTo>
                    <a:pt x="0" y="19"/>
                  </a:lnTo>
                  <a:lnTo>
                    <a:pt x="0" y="0"/>
                  </a:lnTo>
                  <a:lnTo>
                    <a:pt x="0" y="0"/>
                  </a:lnTo>
                  <a:lnTo>
                    <a:pt x="9" y="0"/>
                  </a:lnTo>
                  <a:lnTo>
                    <a:pt x="18" y="0"/>
                  </a:lnTo>
                  <a:lnTo>
                    <a:pt x="25" y="2"/>
                  </a:lnTo>
                  <a:lnTo>
                    <a:pt x="31" y="7"/>
                  </a:lnTo>
                  <a:lnTo>
                    <a:pt x="36" y="12"/>
                  </a:lnTo>
                  <a:lnTo>
                    <a:pt x="40" y="19"/>
                  </a:lnTo>
                  <a:lnTo>
                    <a:pt x="42" y="26"/>
                  </a:lnTo>
                  <a:lnTo>
                    <a:pt x="44" y="36"/>
                  </a:lnTo>
                  <a:lnTo>
                    <a:pt x="44" y="36"/>
                  </a:lnTo>
                  <a:lnTo>
                    <a:pt x="44" y="119"/>
                  </a:lnTo>
                  <a:lnTo>
                    <a:pt x="44" y="119"/>
                  </a:lnTo>
                  <a:lnTo>
                    <a:pt x="42" y="128"/>
                  </a:lnTo>
                  <a:lnTo>
                    <a:pt x="40" y="135"/>
                  </a:lnTo>
                  <a:lnTo>
                    <a:pt x="36" y="143"/>
                  </a:lnTo>
                  <a:lnTo>
                    <a:pt x="31" y="147"/>
                  </a:lnTo>
                  <a:lnTo>
                    <a:pt x="25" y="151"/>
                  </a:lnTo>
                  <a:lnTo>
                    <a:pt x="18" y="154"/>
                  </a:lnTo>
                  <a:lnTo>
                    <a:pt x="9" y="15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96">
              <a:extLst>
                <a:ext uri="{FF2B5EF4-FFF2-40B4-BE49-F238E27FC236}">
                  <a16:creationId xmlns:a16="http://schemas.microsoft.com/office/drawing/2014/main" id="{0444C723-A16A-4076-B24F-871F50A35187}"/>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44 w 44"/>
                <a:gd name="T5" fmla="*/ 19 h 155"/>
                <a:gd name="T6" fmla="*/ 44 w 44"/>
                <a:gd name="T7" fmla="*/ 19 h 155"/>
                <a:gd name="T8" fmla="*/ 36 w 44"/>
                <a:gd name="T9" fmla="*/ 20 h 155"/>
                <a:gd name="T10" fmla="*/ 36 w 44"/>
                <a:gd name="T11" fmla="*/ 20 h 155"/>
                <a:gd name="T12" fmla="*/ 30 w 44"/>
                <a:gd name="T13" fmla="*/ 22 h 155"/>
                <a:gd name="T14" fmla="*/ 26 w 44"/>
                <a:gd name="T15" fmla="*/ 24 h 155"/>
                <a:gd name="T16" fmla="*/ 24 w 44"/>
                <a:gd name="T17" fmla="*/ 28 h 155"/>
                <a:gd name="T18" fmla="*/ 22 w 44"/>
                <a:gd name="T19" fmla="*/ 34 h 155"/>
                <a:gd name="T20" fmla="*/ 22 w 44"/>
                <a:gd name="T21" fmla="*/ 34 h 155"/>
                <a:gd name="T22" fmla="*/ 22 w 44"/>
                <a:gd name="T23" fmla="*/ 121 h 155"/>
                <a:gd name="T24" fmla="*/ 22 w 44"/>
                <a:gd name="T25" fmla="*/ 121 h 155"/>
                <a:gd name="T26" fmla="*/ 24 w 44"/>
                <a:gd name="T27" fmla="*/ 125 h 155"/>
                <a:gd name="T28" fmla="*/ 26 w 44"/>
                <a:gd name="T29" fmla="*/ 130 h 155"/>
                <a:gd name="T30" fmla="*/ 30 w 44"/>
                <a:gd name="T31" fmla="*/ 133 h 155"/>
                <a:gd name="T32" fmla="*/ 36 w 44"/>
                <a:gd name="T33" fmla="*/ 134 h 155"/>
                <a:gd name="T34" fmla="*/ 36 w 44"/>
                <a:gd name="T35" fmla="*/ 134 h 155"/>
                <a:gd name="T36" fmla="*/ 44 w 44"/>
                <a:gd name="T37" fmla="*/ 134 h 155"/>
                <a:gd name="T38" fmla="*/ 44 w 44"/>
                <a:gd name="T39" fmla="*/ 134 h 155"/>
                <a:gd name="T40" fmla="*/ 44 w 44"/>
                <a:gd name="T41" fmla="*/ 154 h 155"/>
                <a:gd name="T42" fmla="*/ 44 w 44"/>
                <a:gd name="T43" fmla="*/ 154 h 155"/>
                <a:gd name="T44" fmla="*/ 36 w 44"/>
                <a:gd name="T45" fmla="*/ 155 h 155"/>
                <a:gd name="T46" fmla="*/ 28 w 44"/>
                <a:gd name="T47" fmla="*/ 155 h 155"/>
                <a:gd name="T48" fmla="*/ 21 w 44"/>
                <a:gd name="T49" fmla="*/ 152 h 155"/>
                <a:gd name="T50" fmla="*/ 15 w 44"/>
                <a:gd name="T51" fmla="*/ 149 h 155"/>
                <a:gd name="T52" fmla="*/ 9 w 44"/>
                <a:gd name="T53" fmla="*/ 144 h 155"/>
                <a:gd name="T54" fmla="*/ 5 w 44"/>
                <a:gd name="T55" fmla="*/ 138 h 155"/>
                <a:gd name="T56" fmla="*/ 2 w 44"/>
                <a:gd name="T57" fmla="*/ 132 h 155"/>
                <a:gd name="T58" fmla="*/ 2 w 44"/>
                <a:gd name="T59" fmla="*/ 123 h 155"/>
                <a:gd name="T60" fmla="*/ 2 w 44"/>
                <a:gd name="T61" fmla="*/ 123 h 155"/>
                <a:gd name="T62" fmla="*/ 0 w 44"/>
                <a:gd name="T63" fmla="*/ 77 h 155"/>
                <a:gd name="T64" fmla="*/ 2 w 44"/>
                <a:gd name="T65" fmla="*/ 31 h 155"/>
                <a:gd name="T66" fmla="*/ 2 w 44"/>
                <a:gd name="T67" fmla="*/ 31 h 155"/>
                <a:gd name="T68" fmla="*/ 2 w 44"/>
                <a:gd name="T69" fmla="*/ 23 h 155"/>
                <a:gd name="T70" fmla="*/ 4 w 44"/>
                <a:gd name="T71" fmla="*/ 17 h 155"/>
                <a:gd name="T72" fmla="*/ 8 w 44"/>
                <a:gd name="T73" fmla="*/ 11 h 155"/>
                <a:gd name="T74" fmla="*/ 14 w 44"/>
                <a:gd name="T75" fmla="*/ 6 h 155"/>
                <a:gd name="T76" fmla="*/ 20 w 44"/>
                <a:gd name="T77" fmla="*/ 3 h 155"/>
                <a:gd name="T78" fmla="*/ 27 w 44"/>
                <a:gd name="T79" fmla="*/ 1 h 155"/>
                <a:gd name="T80" fmla="*/ 35 w 44"/>
                <a:gd name="T81" fmla="*/ 0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44" y="19"/>
                  </a:lnTo>
                  <a:lnTo>
                    <a:pt x="44" y="19"/>
                  </a:lnTo>
                  <a:lnTo>
                    <a:pt x="36" y="20"/>
                  </a:lnTo>
                  <a:lnTo>
                    <a:pt x="36" y="20"/>
                  </a:lnTo>
                  <a:lnTo>
                    <a:pt x="30" y="22"/>
                  </a:lnTo>
                  <a:lnTo>
                    <a:pt x="26" y="24"/>
                  </a:lnTo>
                  <a:lnTo>
                    <a:pt x="24" y="28"/>
                  </a:lnTo>
                  <a:lnTo>
                    <a:pt x="22" y="34"/>
                  </a:lnTo>
                  <a:lnTo>
                    <a:pt x="22" y="34"/>
                  </a:lnTo>
                  <a:lnTo>
                    <a:pt x="22" y="121"/>
                  </a:lnTo>
                  <a:lnTo>
                    <a:pt x="22" y="121"/>
                  </a:lnTo>
                  <a:lnTo>
                    <a:pt x="24" y="125"/>
                  </a:lnTo>
                  <a:lnTo>
                    <a:pt x="26" y="130"/>
                  </a:lnTo>
                  <a:lnTo>
                    <a:pt x="30" y="133"/>
                  </a:lnTo>
                  <a:lnTo>
                    <a:pt x="36" y="134"/>
                  </a:lnTo>
                  <a:lnTo>
                    <a:pt x="36" y="134"/>
                  </a:lnTo>
                  <a:lnTo>
                    <a:pt x="44" y="134"/>
                  </a:lnTo>
                  <a:lnTo>
                    <a:pt x="44" y="134"/>
                  </a:lnTo>
                  <a:lnTo>
                    <a:pt x="44" y="154"/>
                  </a:lnTo>
                  <a:lnTo>
                    <a:pt x="44" y="154"/>
                  </a:lnTo>
                  <a:lnTo>
                    <a:pt x="36" y="155"/>
                  </a:lnTo>
                  <a:lnTo>
                    <a:pt x="28" y="155"/>
                  </a:lnTo>
                  <a:lnTo>
                    <a:pt x="21" y="152"/>
                  </a:lnTo>
                  <a:lnTo>
                    <a:pt x="15" y="149"/>
                  </a:lnTo>
                  <a:lnTo>
                    <a:pt x="9" y="144"/>
                  </a:lnTo>
                  <a:lnTo>
                    <a:pt x="5" y="138"/>
                  </a:lnTo>
                  <a:lnTo>
                    <a:pt x="2" y="132"/>
                  </a:lnTo>
                  <a:lnTo>
                    <a:pt x="2" y="123"/>
                  </a:lnTo>
                  <a:lnTo>
                    <a:pt x="2" y="123"/>
                  </a:lnTo>
                  <a:lnTo>
                    <a:pt x="0" y="77"/>
                  </a:lnTo>
                  <a:lnTo>
                    <a:pt x="2" y="31"/>
                  </a:lnTo>
                  <a:lnTo>
                    <a:pt x="2" y="31"/>
                  </a:lnTo>
                  <a:lnTo>
                    <a:pt x="2" y="23"/>
                  </a:lnTo>
                  <a:lnTo>
                    <a:pt x="4" y="17"/>
                  </a:lnTo>
                  <a:lnTo>
                    <a:pt x="8" y="11"/>
                  </a:lnTo>
                  <a:lnTo>
                    <a:pt x="14" y="6"/>
                  </a:lnTo>
                  <a:lnTo>
                    <a:pt x="20" y="3"/>
                  </a:lnTo>
                  <a:lnTo>
                    <a:pt x="27" y="1"/>
                  </a:lnTo>
                  <a:lnTo>
                    <a:pt x="35" y="0"/>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97">
              <a:extLst>
                <a:ext uri="{FF2B5EF4-FFF2-40B4-BE49-F238E27FC236}">
                  <a16:creationId xmlns:a16="http://schemas.microsoft.com/office/drawing/2014/main" id="{A4450A6B-3694-4D37-B744-2D8E1CB99C6F}"/>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0 w 21"/>
                <a:gd name="T5" fmla="*/ 0 h 19"/>
                <a:gd name="T6" fmla="*/ 0 w 21"/>
                <a:gd name="T7" fmla="*/ 0 h 19"/>
                <a:gd name="T8" fmla="*/ 21 w 21"/>
                <a:gd name="T9" fmla="*/ 0 h 19"/>
                <a:gd name="T10" fmla="*/ 21 w 21"/>
                <a:gd name="T11" fmla="*/ 0 h 19"/>
                <a:gd name="T12" fmla="*/ 21 w 21"/>
                <a:gd name="T13" fmla="*/ 19 h 19"/>
                <a:gd name="T14" fmla="*/ 21 w 21"/>
                <a:gd name="T15" fmla="*/ 19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0" y="0"/>
                  </a:lnTo>
                  <a:lnTo>
                    <a:pt x="0" y="0"/>
                  </a:lnTo>
                  <a:lnTo>
                    <a:pt x="21" y="0"/>
                  </a:lnTo>
                  <a:lnTo>
                    <a:pt x="21" y="0"/>
                  </a:lnTo>
                  <a:lnTo>
                    <a:pt x="21" y="19"/>
                  </a:lnTo>
                  <a:lnTo>
                    <a:pt x="21" y="19"/>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98">
              <a:extLst>
                <a:ext uri="{FF2B5EF4-FFF2-40B4-BE49-F238E27FC236}">
                  <a16:creationId xmlns:a16="http://schemas.microsoft.com/office/drawing/2014/main" id="{AEE8EBF5-EC06-4A7E-AAAD-A5CFCBB99513}"/>
                </a:ext>
              </a:extLst>
            </p:cNvPr>
            <p:cNvSpPr>
              <a:spLocks/>
            </p:cNvSpPr>
            <p:nvPr userDrawn="1"/>
          </p:nvSpPr>
          <p:spPr bwMode="auto">
            <a:xfrm>
              <a:off x="-1560512" y="5584825"/>
              <a:ext cx="34925" cy="34925"/>
            </a:xfrm>
            <a:custGeom>
              <a:avLst/>
              <a:gdLst>
                <a:gd name="T0" fmla="*/ 0 w 22"/>
                <a:gd name="T1" fmla="*/ 0 h 22"/>
                <a:gd name="T2" fmla="*/ 0 w 22"/>
                <a:gd name="T3" fmla="*/ 0 h 22"/>
                <a:gd name="T4" fmla="*/ 22 w 22"/>
                <a:gd name="T5" fmla="*/ 0 h 22"/>
                <a:gd name="T6" fmla="*/ 22 w 22"/>
                <a:gd name="T7" fmla="*/ 0 h 22"/>
                <a:gd name="T8" fmla="*/ 22 w 22"/>
                <a:gd name="T9" fmla="*/ 22 h 22"/>
                <a:gd name="T10" fmla="*/ 22 w 22"/>
                <a:gd name="T11" fmla="*/ 22 h 22"/>
                <a:gd name="T12" fmla="*/ 0 w 22"/>
                <a:gd name="T13" fmla="*/ 22 h 22"/>
                <a:gd name="T14" fmla="*/ 0 w 22"/>
                <a:gd name="T15" fmla="*/ 22 h 22"/>
                <a:gd name="T16" fmla="*/ 0 w 22"/>
                <a:gd name="T17" fmla="*/ 0 h 22"/>
                <a:gd name="T18" fmla="*/ 0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0" y="0"/>
                  </a:moveTo>
                  <a:lnTo>
                    <a:pt x="0" y="0"/>
                  </a:lnTo>
                  <a:lnTo>
                    <a:pt x="22" y="0"/>
                  </a:lnTo>
                  <a:lnTo>
                    <a:pt x="22" y="0"/>
                  </a:lnTo>
                  <a:lnTo>
                    <a:pt x="22" y="22"/>
                  </a:lnTo>
                  <a:lnTo>
                    <a:pt x="22" y="22"/>
                  </a:lnTo>
                  <a:lnTo>
                    <a:pt x="0" y="22"/>
                  </a:lnTo>
                  <a:lnTo>
                    <a:pt x="0" y="22"/>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99">
              <a:extLst>
                <a:ext uri="{FF2B5EF4-FFF2-40B4-BE49-F238E27FC236}">
                  <a16:creationId xmlns:a16="http://schemas.microsoft.com/office/drawing/2014/main" id="{A40B26A5-960A-49D2-B8F3-68C1920BBB73}"/>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0 w 20"/>
                <a:gd name="T5" fmla="*/ 21 h 21"/>
                <a:gd name="T6" fmla="*/ 0 w 20"/>
                <a:gd name="T7" fmla="*/ 21 h 21"/>
                <a:gd name="T8" fmla="*/ 0 w 20"/>
                <a:gd name="T9" fmla="*/ 0 h 21"/>
                <a:gd name="T10" fmla="*/ 0 w 20"/>
                <a:gd name="T11" fmla="*/ 0 h 21"/>
                <a:gd name="T12" fmla="*/ 20 w 20"/>
                <a:gd name="T13" fmla="*/ 0 h 21"/>
                <a:gd name="T14" fmla="*/ 20 w 20"/>
                <a:gd name="T15" fmla="*/ 0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0" y="21"/>
                  </a:lnTo>
                  <a:lnTo>
                    <a:pt x="0" y="21"/>
                  </a:lnTo>
                  <a:lnTo>
                    <a:pt x="0" y="0"/>
                  </a:lnTo>
                  <a:lnTo>
                    <a:pt x="0" y="0"/>
                  </a:lnTo>
                  <a:lnTo>
                    <a:pt x="20" y="0"/>
                  </a:lnTo>
                  <a:lnTo>
                    <a:pt x="20" y="0"/>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3" name="Group 52">
            <a:extLst>
              <a:ext uri="{FF2B5EF4-FFF2-40B4-BE49-F238E27FC236}">
                <a16:creationId xmlns:a16="http://schemas.microsoft.com/office/drawing/2014/main" id="{D0A64A2F-B00A-464A-8E2B-F48E61B77913}"/>
              </a:ext>
            </a:extLst>
          </p:cNvPr>
          <p:cNvGrpSpPr/>
          <p:nvPr userDrawn="1"/>
        </p:nvGrpSpPr>
        <p:grpSpPr>
          <a:xfrm rot="20150758">
            <a:off x="6433039" y="-433644"/>
            <a:ext cx="1509308" cy="1589989"/>
            <a:chOff x="-612775" y="963613"/>
            <a:chExt cx="3444876" cy="3629025"/>
          </a:xfrm>
        </p:grpSpPr>
        <p:sp>
          <p:nvSpPr>
            <p:cNvPr id="54" name="Freeform 5">
              <a:extLst>
                <a:ext uri="{FF2B5EF4-FFF2-40B4-BE49-F238E27FC236}">
                  <a16:creationId xmlns:a16="http://schemas.microsoft.com/office/drawing/2014/main" id="{70038CCE-4599-4319-88C5-9EC55AA0C7A8}"/>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55" name="Freeform 6">
              <a:extLst>
                <a:ext uri="{FF2B5EF4-FFF2-40B4-BE49-F238E27FC236}">
                  <a16:creationId xmlns:a16="http://schemas.microsoft.com/office/drawing/2014/main" id="{9FF3ADFD-32BC-4676-BE36-9BA9324014E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56" name="Freeform 7">
              <a:extLst>
                <a:ext uri="{FF2B5EF4-FFF2-40B4-BE49-F238E27FC236}">
                  <a16:creationId xmlns:a16="http://schemas.microsoft.com/office/drawing/2014/main" id="{136DC903-7AC7-4FF3-9DD3-3FAE5EA51C2A}"/>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57" name="Freeform 8">
              <a:extLst>
                <a:ext uri="{FF2B5EF4-FFF2-40B4-BE49-F238E27FC236}">
                  <a16:creationId xmlns:a16="http://schemas.microsoft.com/office/drawing/2014/main" id="{7FF7B148-8800-4EBA-817E-C0E5DD817E57}"/>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58" name="Freeform 9">
              <a:extLst>
                <a:ext uri="{FF2B5EF4-FFF2-40B4-BE49-F238E27FC236}">
                  <a16:creationId xmlns:a16="http://schemas.microsoft.com/office/drawing/2014/main" id="{238E3D90-B243-4981-84C4-B028F0091E80}"/>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59" name="Freeform 10">
              <a:extLst>
                <a:ext uri="{FF2B5EF4-FFF2-40B4-BE49-F238E27FC236}">
                  <a16:creationId xmlns:a16="http://schemas.microsoft.com/office/drawing/2014/main" id="{9B12E47F-2FA7-4785-9DB4-B83A1E64E21B}"/>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60" name="Freeform 11">
              <a:extLst>
                <a:ext uri="{FF2B5EF4-FFF2-40B4-BE49-F238E27FC236}">
                  <a16:creationId xmlns:a16="http://schemas.microsoft.com/office/drawing/2014/main" id="{8039B3D8-EA70-4A75-9C12-0A323E2E4886}"/>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61" name="Freeform 12">
              <a:extLst>
                <a:ext uri="{FF2B5EF4-FFF2-40B4-BE49-F238E27FC236}">
                  <a16:creationId xmlns:a16="http://schemas.microsoft.com/office/drawing/2014/main" id="{E3F6A720-B54D-41E0-8C96-A32F4E1C18D2}"/>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62" name="Freeform 13">
              <a:extLst>
                <a:ext uri="{FF2B5EF4-FFF2-40B4-BE49-F238E27FC236}">
                  <a16:creationId xmlns:a16="http://schemas.microsoft.com/office/drawing/2014/main" id="{1C5062A7-B836-49EE-B122-440BB9CE43B7}"/>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63" name="Freeform 14">
              <a:extLst>
                <a:ext uri="{FF2B5EF4-FFF2-40B4-BE49-F238E27FC236}">
                  <a16:creationId xmlns:a16="http://schemas.microsoft.com/office/drawing/2014/main" id="{7F26F4D5-25E6-4EE0-AAA1-7012D5D405F5}"/>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64" name="Freeform 15">
              <a:extLst>
                <a:ext uri="{FF2B5EF4-FFF2-40B4-BE49-F238E27FC236}">
                  <a16:creationId xmlns:a16="http://schemas.microsoft.com/office/drawing/2014/main" id="{7025C30A-7589-4D37-9329-CCE1847EC53D}"/>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grpSp>
        <p:nvGrpSpPr>
          <p:cNvPr id="65" name="Group 64">
            <a:extLst>
              <a:ext uri="{FF2B5EF4-FFF2-40B4-BE49-F238E27FC236}">
                <a16:creationId xmlns:a16="http://schemas.microsoft.com/office/drawing/2014/main" id="{42118873-60F4-4B72-A98C-FE3D5A1F0F79}"/>
              </a:ext>
            </a:extLst>
          </p:cNvPr>
          <p:cNvGrpSpPr/>
          <p:nvPr userDrawn="1"/>
        </p:nvGrpSpPr>
        <p:grpSpPr>
          <a:xfrm>
            <a:off x="-71372" y="1448553"/>
            <a:ext cx="1973242" cy="1548323"/>
            <a:chOff x="-1245295" y="2706005"/>
            <a:chExt cx="3494385" cy="2741903"/>
          </a:xfrm>
        </p:grpSpPr>
        <p:sp>
          <p:nvSpPr>
            <p:cNvPr id="66" name="Oval 65">
              <a:extLst>
                <a:ext uri="{FF2B5EF4-FFF2-40B4-BE49-F238E27FC236}">
                  <a16:creationId xmlns:a16="http://schemas.microsoft.com/office/drawing/2014/main" id="{E2F277B4-826F-4793-9697-F149E3319C65}"/>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67" name="Group 18">
              <a:extLst>
                <a:ext uri="{FF2B5EF4-FFF2-40B4-BE49-F238E27FC236}">
                  <a16:creationId xmlns:a16="http://schemas.microsoft.com/office/drawing/2014/main" id="{91DCBBC9-D7A2-43B6-B56C-2C8C53F3EFB7}"/>
                </a:ext>
              </a:extLst>
            </p:cNvPr>
            <p:cNvGrpSpPr>
              <a:grpSpLocks noChangeAspect="1"/>
            </p:cNvGrpSpPr>
            <p:nvPr/>
          </p:nvGrpSpPr>
          <p:grpSpPr bwMode="auto">
            <a:xfrm>
              <a:off x="-407858" y="2706005"/>
              <a:ext cx="2656948" cy="2101055"/>
              <a:chOff x="1427" y="471"/>
              <a:chExt cx="2906" cy="2298"/>
            </a:xfrm>
          </p:grpSpPr>
          <p:sp>
            <p:nvSpPr>
              <p:cNvPr id="68" name="Freeform 19">
                <a:extLst>
                  <a:ext uri="{FF2B5EF4-FFF2-40B4-BE49-F238E27FC236}">
                    <a16:creationId xmlns:a16="http://schemas.microsoft.com/office/drawing/2014/main" id="{D5B9B7AB-A50C-4304-B537-E1C05C90983C}"/>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69" name="Freeform 20">
                <a:extLst>
                  <a:ext uri="{FF2B5EF4-FFF2-40B4-BE49-F238E27FC236}">
                    <a16:creationId xmlns:a16="http://schemas.microsoft.com/office/drawing/2014/main" id="{B73B543C-ACD0-40F9-93A5-501E51FC5036}"/>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70" name="Freeform 21">
                <a:extLst>
                  <a:ext uri="{FF2B5EF4-FFF2-40B4-BE49-F238E27FC236}">
                    <a16:creationId xmlns:a16="http://schemas.microsoft.com/office/drawing/2014/main" id="{D1B74C19-9024-4C75-B7A4-D5EA547DAD97}"/>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71" name="Freeform 22">
                <a:extLst>
                  <a:ext uri="{FF2B5EF4-FFF2-40B4-BE49-F238E27FC236}">
                    <a16:creationId xmlns:a16="http://schemas.microsoft.com/office/drawing/2014/main" id="{9823B90E-6F7C-454C-932E-B76E5A92BEBC}"/>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72" name="Freeform 23">
                <a:extLst>
                  <a:ext uri="{FF2B5EF4-FFF2-40B4-BE49-F238E27FC236}">
                    <a16:creationId xmlns:a16="http://schemas.microsoft.com/office/drawing/2014/main" id="{59968974-DBB5-4E83-9EAD-223C874B9DC1}"/>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grpSp>
      </p:grpSp>
      <p:grpSp>
        <p:nvGrpSpPr>
          <p:cNvPr id="75" name="Group 12">
            <a:extLst>
              <a:ext uri="{FF2B5EF4-FFF2-40B4-BE49-F238E27FC236}">
                <a16:creationId xmlns:a16="http://schemas.microsoft.com/office/drawing/2014/main" id="{24B84FBE-6C4C-4491-AE26-7F75F2566592}"/>
              </a:ext>
            </a:extLst>
          </p:cNvPr>
          <p:cNvGrpSpPr>
            <a:grpSpLocks noChangeAspect="1"/>
          </p:cNvGrpSpPr>
          <p:nvPr userDrawn="1"/>
        </p:nvGrpSpPr>
        <p:grpSpPr bwMode="auto">
          <a:xfrm>
            <a:off x="7958600" y="2440901"/>
            <a:ext cx="455384" cy="409985"/>
            <a:chOff x="2228" y="1033"/>
            <a:chExt cx="1304" cy="1174"/>
          </a:xfrm>
        </p:grpSpPr>
        <p:sp>
          <p:nvSpPr>
            <p:cNvPr id="76" name="Freeform 13">
              <a:extLst>
                <a:ext uri="{FF2B5EF4-FFF2-40B4-BE49-F238E27FC236}">
                  <a16:creationId xmlns:a16="http://schemas.microsoft.com/office/drawing/2014/main" id="{DFDDC2C6-31D0-41CF-AC48-19D834EE46D3}"/>
                </a:ext>
              </a:extLst>
            </p:cNvPr>
            <p:cNvSpPr>
              <a:spLocks/>
            </p:cNvSpPr>
            <p:nvPr userDrawn="1"/>
          </p:nvSpPr>
          <p:spPr bwMode="auto">
            <a:xfrm>
              <a:off x="2228" y="1033"/>
              <a:ext cx="1304" cy="508"/>
            </a:xfrm>
            <a:custGeom>
              <a:avLst/>
              <a:gdLst>
                <a:gd name="T0" fmla="*/ 94 w 1304"/>
                <a:gd name="T1" fmla="*/ 322 h 508"/>
                <a:gd name="T2" fmla="*/ 0 w 1304"/>
                <a:gd name="T3" fmla="*/ 296 h 508"/>
                <a:gd name="T4" fmla="*/ 0 w 1304"/>
                <a:gd name="T5" fmla="*/ 210 h 508"/>
                <a:gd name="T6" fmla="*/ 606 w 1304"/>
                <a:gd name="T7" fmla="*/ 6 h 508"/>
                <a:gd name="T8" fmla="*/ 606 w 1304"/>
                <a:gd name="T9" fmla="*/ 6 h 508"/>
                <a:gd name="T10" fmla="*/ 622 w 1304"/>
                <a:gd name="T11" fmla="*/ 0 h 508"/>
                <a:gd name="T12" fmla="*/ 638 w 1304"/>
                <a:gd name="T13" fmla="*/ 0 h 508"/>
                <a:gd name="T14" fmla="*/ 654 w 1304"/>
                <a:gd name="T15" fmla="*/ 0 h 508"/>
                <a:gd name="T16" fmla="*/ 670 w 1304"/>
                <a:gd name="T17" fmla="*/ 6 h 508"/>
                <a:gd name="T18" fmla="*/ 1304 w 1304"/>
                <a:gd name="T19" fmla="*/ 210 h 508"/>
                <a:gd name="T20" fmla="*/ 1304 w 1304"/>
                <a:gd name="T21" fmla="*/ 296 h 508"/>
                <a:gd name="T22" fmla="*/ 662 w 1304"/>
                <a:gd name="T23" fmla="*/ 504 h 508"/>
                <a:gd name="T24" fmla="*/ 662 w 1304"/>
                <a:gd name="T25" fmla="*/ 504 h 508"/>
                <a:gd name="T26" fmla="*/ 648 w 1304"/>
                <a:gd name="T27" fmla="*/ 508 h 508"/>
                <a:gd name="T28" fmla="*/ 634 w 1304"/>
                <a:gd name="T29" fmla="*/ 508 h 508"/>
                <a:gd name="T30" fmla="*/ 620 w 1304"/>
                <a:gd name="T31" fmla="*/ 508 h 508"/>
                <a:gd name="T32" fmla="*/ 606 w 1304"/>
                <a:gd name="T33" fmla="*/ 504 h 508"/>
                <a:gd name="T34" fmla="*/ 184 w 1304"/>
                <a:gd name="T35" fmla="*/ 352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4" h="508">
                  <a:moveTo>
                    <a:pt x="94" y="322"/>
                  </a:moveTo>
                  <a:lnTo>
                    <a:pt x="0" y="296"/>
                  </a:lnTo>
                  <a:lnTo>
                    <a:pt x="0" y="210"/>
                  </a:lnTo>
                  <a:lnTo>
                    <a:pt x="606" y="6"/>
                  </a:lnTo>
                  <a:lnTo>
                    <a:pt x="606" y="6"/>
                  </a:lnTo>
                  <a:lnTo>
                    <a:pt x="622" y="0"/>
                  </a:lnTo>
                  <a:lnTo>
                    <a:pt x="638" y="0"/>
                  </a:lnTo>
                  <a:lnTo>
                    <a:pt x="654" y="0"/>
                  </a:lnTo>
                  <a:lnTo>
                    <a:pt x="670" y="6"/>
                  </a:lnTo>
                  <a:lnTo>
                    <a:pt x="1304" y="210"/>
                  </a:lnTo>
                  <a:lnTo>
                    <a:pt x="1304" y="296"/>
                  </a:lnTo>
                  <a:lnTo>
                    <a:pt x="662" y="504"/>
                  </a:lnTo>
                  <a:lnTo>
                    <a:pt x="662" y="504"/>
                  </a:lnTo>
                  <a:lnTo>
                    <a:pt x="648" y="508"/>
                  </a:lnTo>
                  <a:lnTo>
                    <a:pt x="634" y="508"/>
                  </a:lnTo>
                  <a:lnTo>
                    <a:pt x="620" y="508"/>
                  </a:lnTo>
                  <a:lnTo>
                    <a:pt x="606" y="504"/>
                  </a:lnTo>
                  <a:lnTo>
                    <a:pt x="184" y="352"/>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14">
              <a:extLst>
                <a:ext uri="{FF2B5EF4-FFF2-40B4-BE49-F238E27FC236}">
                  <a16:creationId xmlns:a16="http://schemas.microsoft.com/office/drawing/2014/main" id="{0E1D0493-958B-4179-BC99-B14503AC67DB}"/>
                </a:ext>
              </a:extLst>
            </p:cNvPr>
            <p:cNvSpPr>
              <a:spLocks/>
            </p:cNvSpPr>
            <p:nvPr userDrawn="1"/>
          </p:nvSpPr>
          <p:spPr bwMode="auto">
            <a:xfrm>
              <a:off x="2370" y="1243"/>
              <a:ext cx="482" cy="568"/>
            </a:xfrm>
            <a:custGeom>
              <a:avLst/>
              <a:gdLst>
                <a:gd name="T0" fmla="*/ 482 w 482"/>
                <a:gd name="T1" fmla="*/ 0 h 568"/>
                <a:gd name="T2" fmla="*/ 50 w 482"/>
                <a:gd name="T3" fmla="*/ 138 h 568"/>
                <a:gd name="T4" fmla="*/ 50 w 482"/>
                <a:gd name="T5" fmla="*/ 138 h 568"/>
                <a:gd name="T6" fmla="*/ 40 w 482"/>
                <a:gd name="T7" fmla="*/ 142 h 568"/>
                <a:gd name="T8" fmla="*/ 30 w 482"/>
                <a:gd name="T9" fmla="*/ 148 h 568"/>
                <a:gd name="T10" fmla="*/ 22 w 482"/>
                <a:gd name="T11" fmla="*/ 154 h 568"/>
                <a:gd name="T12" fmla="*/ 14 w 482"/>
                <a:gd name="T13" fmla="*/ 164 h 568"/>
                <a:gd name="T14" fmla="*/ 8 w 482"/>
                <a:gd name="T15" fmla="*/ 176 h 568"/>
                <a:gd name="T16" fmla="*/ 4 w 482"/>
                <a:gd name="T17" fmla="*/ 190 h 568"/>
                <a:gd name="T18" fmla="*/ 0 w 482"/>
                <a:gd name="T19" fmla="*/ 206 h 568"/>
                <a:gd name="T20" fmla="*/ 0 w 482"/>
                <a:gd name="T21" fmla="*/ 226 h 568"/>
                <a:gd name="T22" fmla="*/ 0 w 482"/>
                <a:gd name="T23"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2" h="568">
                  <a:moveTo>
                    <a:pt x="482" y="0"/>
                  </a:moveTo>
                  <a:lnTo>
                    <a:pt x="50" y="138"/>
                  </a:lnTo>
                  <a:lnTo>
                    <a:pt x="50" y="138"/>
                  </a:lnTo>
                  <a:lnTo>
                    <a:pt x="40" y="142"/>
                  </a:lnTo>
                  <a:lnTo>
                    <a:pt x="30" y="148"/>
                  </a:lnTo>
                  <a:lnTo>
                    <a:pt x="22" y="154"/>
                  </a:lnTo>
                  <a:lnTo>
                    <a:pt x="14" y="164"/>
                  </a:lnTo>
                  <a:lnTo>
                    <a:pt x="8" y="176"/>
                  </a:lnTo>
                  <a:lnTo>
                    <a:pt x="4" y="190"/>
                  </a:lnTo>
                  <a:lnTo>
                    <a:pt x="0" y="206"/>
                  </a:lnTo>
                  <a:lnTo>
                    <a:pt x="0" y="226"/>
                  </a:lnTo>
                  <a:lnTo>
                    <a:pt x="0" y="568"/>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15">
              <a:extLst>
                <a:ext uri="{FF2B5EF4-FFF2-40B4-BE49-F238E27FC236}">
                  <a16:creationId xmlns:a16="http://schemas.microsoft.com/office/drawing/2014/main" id="{91CE7D7F-75D7-4922-9B1D-3AF765401521}"/>
                </a:ext>
              </a:extLst>
            </p:cNvPr>
            <p:cNvSpPr>
              <a:spLocks/>
            </p:cNvSpPr>
            <p:nvPr userDrawn="1"/>
          </p:nvSpPr>
          <p:spPr bwMode="auto">
            <a:xfrm>
              <a:off x="2540" y="1441"/>
              <a:ext cx="454" cy="370"/>
            </a:xfrm>
            <a:custGeom>
              <a:avLst/>
              <a:gdLst>
                <a:gd name="T0" fmla="*/ 454 w 454"/>
                <a:gd name="T1" fmla="*/ 362 h 370"/>
                <a:gd name="T2" fmla="*/ 454 w 454"/>
                <a:gd name="T3" fmla="*/ 362 h 370"/>
                <a:gd name="T4" fmla="*/ 398 w 454"/>
                <a:gd name="T5" fmla="*/ 368 h 370"/>
                <a:gd name="T6" fmla="*/ 340 w 454"/>
                <a:gd name="T7" fmla="*/ 370 h 370"/>
                <a:gd name="T8" fmla="*/ 340 w 454"/>
                <a:gd name="T9" fmla="*/ 370 h 370"/>
                <a:gd name="T10" fmla="*/ 272 w 454"/>
                <a:gd name="T11" fmla="*/ 366 h 370"/>
                <a:gd name="T12" fmla="*/ 208 w 454"/>
                <a:gd name="T13" fmla="*/ 360 h 370"/>
                <a:gd name="T14" fmla="*/ 150 w 454"/>
                <a:gd name="T15" fmla="*/ 350 h 370"/>
                <a:gd name="T16" fmla="*/ 124 w 454"/>
                <a:gd name="T17" fmla="*/ 344 h 370"/>
                <a:gd name="T18" fmla="*/ 100 w 454"/>
                <a:gd name="T19" fmla="*/ 336 h 370"/>
                <a:gd name="T20" fmla="*/ 78 w 454"/>
                <a:gd name="T21" fmla="*/ 328 h 370"/>
                <a:gd name="T22" fmla="*/ 58 w 454"/>
                <a:gd name="T23" fmla="*/ 320 h 370"/>
                <a:gd name="T24" fmla="*/ 40 w 454"/>
                <a:gd name="T25" fmla="*/ 310 h 370"/>
                <a:gd name="T26" fmla="*/ 26 w 454"/>
                <a:gd name="T27" fmla="*/ 300 h 370"/>
                <a:gd name="T28" fmla="*/ 16 w 454"/>
                <a:gd name="T29" fmla="*/ 290 h 370"/>
                <a:gd name="T30" fmla="*/ 6 w 454"/>
                <a:gd name="T31" fmla="*/ 278 h 370"/>
                <a:gd name="T32" fmla="*/ 2 w 454"/>
                <a:gd name="T33" fmla="*/ 268 h 370"/>
                <a:gd name="T34" fmla="*/ 0 w 454"/>
                <a:gd name="T35" fmla="*/ 256 h 370"/>
                <a:gd name="T36" fmla="*/ 0 w 454"/>
                <a:gd name="T37"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4" h="370">
                  <a:moveTo>
                    <a:pt x="454" y="362"/>
                  </a:moveTo>
                  <a:lnTo>
                    <a:pt x="454" y="362"/>
                  </a:lnTo>
                  <a:lnTo>
                    <a:pt x="398" y="368"/>
                  </a:lnTo>
                  <a:lnTo>
                    <a:pt x="340" y="370"/>
                  </a:lnTo>
                  <a:lnTo>
                    <a:pt x="340" y="370"/>
                  </a:lnTo>
                  <a:lnTo>
                    <a:pt x="272" y="366"/>
                  </a:lnTo>
                  <a:lnTo>
                    <a:pt x="208" y="360"/>
                  </a:lnTo>
                  <a:lnTo>
                    <a:pt x="150" y="350"/>
                  </a:lnTo>
                  <a:lnTo>
                    <a:pt x="124" y="344"/>
                  </a:lnTo>
                  <a:lnTo>
                    <a:pt x="100" y="336"/>
                  </a:lnTo>
                  <a:lnTo>
                    <a:pt x="78" y="328"/>
                  </a:lnTo>
                  <a:lnTo>
                    <a:pt x="58" y="320"/>
                  </a:lnTo>
                  <a:lnTo>
                    <a:pt x="40" y="310"/>
                  </a:lnTo>
                  <a:lnTo>
                    <a:pt x="26" y="300"/>
                  </a:lnTo>
                  <a:lnTo>
                    <a:pt x="16" y="290"/>
                  </a:lnTo>
                  <a:lnTo>
                    <a:pt x="6" y="278"/>
                  </a:lnTo>
                  <a:lnTo>
                    <a:pt x="2" y="268"/>
                  </a:lnTo>
                  <a:lnTo>
                    <a:pt x="0" y="256"/>
                  </a:lnTo>
                  <a:lnTo>
                    <a:pt x="0" y="0"/>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9" name="Line 16">
              <a:extLst>
                <a:ext uri="{FF2B5EF4-FFF2-40B4-BE49-F238E27FC236}">
                  <a16:creationId xmlns:a16="http://schemas.microsoft.com/office/drawing/2014/main" id="{FB53E6CE-917E-45E9-B536-C9499B9C2DB6}"/>
                </a:ext>
              </a:extLst>
            </p:cNvPr>
            <p:cNvSpPr>
              <a:spLocks noChangeShapeType="1"/>
            </p:cNvSpPr>
            <p:nvPr userDrawn="1"/>
          </p:nvSpPr>
          <p:spPr bwMode="auto">
            <a:xfrm>
              <a:off x="3220" y="1441"/>
              <a:ext cx="0" cy="170"/>
            </a:xfrm>
            <a:prstGeom prst="line">
              <a:avLst/>
            </a:prstGeom>
            <a:noFill/>
            <a:ln w="19050">
              <a:solidFill>
                <a:srgbClr val="486A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17">
              <a:extLst>
                <a:ext uri="{FF2B5EF4-FFF2-40B4-BE49-F238E27FC236}">
                  <a16:creationId xmlns:a16="http://schemas.microsoft.com/office/drawing/2014/main" id="{1D7FD418-980E-47C3-92E2-5F45DB934869}"/>
                </a:ext>
              </a:extLst>
            </p:cNvPr>
            <p:cNvSpPr>
              <a:spLocks/>
            </p:cNvSpPr>
            <p:nvPr userDrawn="1"/>
          </p:nvSpPr>
          <p:spPr bwMode="auto">
            <a:xfrm>
              <a:off x="3078" y="1623"/>
              <a:ext cx="396" cy="584"/>
            </a:xfrm>
            <a:custGeom>
              <a:avLst/>
              <a:gdLst>
                <a:gd name="T0" fmla="*/ 392 w 396"/>
                <a:gd name="T1" fmla="*/ 284 h 584"/>
                <a:gd name="T2" fmla="*/ 0 w 396"/>
                <a:gd name="T3" fmla="*/ 0 h 584"/>
                <a:gd name="T4" fmla="*/ 0 w 396"/>
                <a:gd name="T5" fmla="*/ 482 h 584"/>
                <a:gd name="T6" fmla="*/ 0 w 396"/>
                <a:gd name="T7" fmla="*/ 482 h 584"/>
                <a:gd name="T8" fmla="*/ 0 w 396"/>
                <a:gd name="T9" fmla="*/ 488 h 584"/>
                <a:gd name="T10" fmla="*/ 2 w 396"/>
                <a:gd name="T11" fmla="*/ 492 h 584"/>
                <a:gd name="T12" fmla="*/ 4 w 396"/>
                <a:gd name="T13" fmla="*/ 494 h 584"/>
                <a:gd name="T14" fmla="*/ 8 w 396"/>
                <a:gd name="T15" fmla="*/ 496 h 584"/>
                <a:gd name="T16" fmla="*/ 12 w 396"/>
                <a:gd name="T17" fmla="*/ 496 h 584"/>
                <a:gd name="T18" fmla="*/ 16 w 396"/>
                <a:gd name="T19" fmla="*/ 496 h 584"/>
                <a:gd name="T20" fmla="*/ 20 w 396"/>
                <a:gd name="T21" fmla="*/ 494 h 584"/>
                <a:gd name="T22" fmla="*/ 24 w 396"/>
                <a:gd name="T23" fmla="*/ 490 h 584"/>
                <a:gd name="T24" fmla="*/ 134 w 396"/>
                <a:gd name="T25" fmla="*/ 384 h 584"/>
                <a:gd name="T26" fmla="*/ 240 w 396"/>
                <a:gd name="T27" fmla="*/ 570 h 584"/>
                <a:gd name="T28" fmla="*/ 240 w 396"/>
                <a:gd name="T29" fmla="*/ 570 h 584"/>
                <a:gd name="T30" fmla="*/ 244 w 396"/>
                <a:gd name="T31" fmla="*/ 576 h 584"/>
                <a:gd name="T32" fmla="*/ 248 w 396"/>
                <a:gd name="T33" fmla="*/ 580 h 584"/>
                <a:gd name="T34" fmla="*/ 254 w 396"/>
                <a:gd name="T35" fmla="*/ 582 h 584"/>
                <a:gd name="T36" fmla="*/ 260 w 396"/>
                <a:gd name="T37" fmla="*/ 584 h 584"/>
                <a:gd name="T38" fmla="*/ 266 w 396"/>
                <a:gd name="T39" fmla="*/ 584 h 584"/>
                <a:gd name="T40" fmla="*/ 272 w 396"/>
                <a:gd name="T41" fmla="*/ 584 h 584"/>
                <a:gd name="T42" fmla="*/ 280 w 396"/>
                <a:gd name="T43" fmla="*/ 582 h 584"/>
                <a:gd name="T44" fmla="*/ 286 w 396"/>
                <a:gd name="T45" fmla="*/ 578 h 584"/>
                <a:gd name="T46" fmla="*/ 330 w 396"/>
                <a:gd name="T47" fmla="*/ 550 h 584"/>
                <a:gd name="T48" fmla="*/ 330 w 396"/>
                <a:gd name="T49" fmla="*/ 550 h 584"/>
                <a:gd name="T50" fmla="*/ 336 w 396"/>
                <a:gd name="T51" fmla="*/ 546 h 584"/>
                <a:gd name="T52" fmla="*/ 340 w 396"/>
                <a:gd name="T53" fmla="*/ 540 h 584"/>
                <a:gd name="T54" fmla="*/ 346 w 396"/>
                <a:gd name="T55" fmla="*/ 528 h 584"/>
                <a:gd name="T56" fmla="*/ 348 w 396"/>
                <a:gd name="T57" fmla="*/ 522 h 584"/>
                <a:gd name="T58" fmla="*/ 348 w 396"/>
                <a:gd name="T59" fmla="*/ 516 h 584"/>
                <a:gd name="T60" fmla="*/ 348 w 396"/>
                <a:gd name="T61" fmla="*/ 510 h 584"/>
                <a:gd name="T62" fmla="*/ 344 w 396"/>
                <a:gd name="T63" fmla="*/ 504 h 584"/>
                <a:gd name="T64" fmla="*/ 244 w 396"/>
                <a:gd name="T65" fmla="*/ 328 h 584"/>
                <a:gd name="T66" fmla="*/ 376 w 396"/>
                <a:gd name="T67" fmla="*/ 328 h 584"/>
                <a:gd name="T68" fmla="*/ 376 w 396"/>
                <a:gd name="T69" fmla="*/ 328 h 584"/>
                <a:gd name="T70" fmla="*/ 382 w 396"/>
                <a:gd name="T71" fmla="*/ 328 h 584"/>
                <a:gd name="T72" fmla="*/ 388 w 396"/>
                <a:gd name="T73" fmla="*/ 324 h 584"/>
                <a:gd name="T74" fmla="*/ 392 w 396"/>
                <a:gd name="T75" fmla="*/ 316 h 584"/>
                <a:gd name="T76" fmla="*/ 394 w 396"/>
                <a:gd name="T77" fmla="*/ 310 h 584"/>
                <a:gd name="T78" fmla="*/ 396 w 396"/>
                <a:gd name="T79" fmla="*/ 302 h 584"/>
                <a:gd name="T80" fmla="*/ 396 w 396"/>
                <a:gd name="T81" fmla="*/ 294 h 584"/>
                <a:gd name="T82" fmla="*/ 394 w 396"/>
                <a:gd name="T83" fmla="*/ 288 h 584"/>
                <a:gd name="T84" fmla="*/ 392 w 396"/>
                <a:gd name="T85" fmla="*/ 284 h 584"/>
                <a:gd name="T86" fmla="*/ 392 w 396"/>
                <a:gd name="T87" fmla="*/ 28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6" h="584">
                  <a:moveTo>
                    <a:pt x="392" y="284"/>
                  </a:moveTo>
                  <a:lnTo>
                    <a:pt x="0" y="0"/>
                  </a:lnTo>
                  <a:lnTo>
                    <a:pt x="0" y="482"/>
                  </a:lnTo>
                  <a:lnTo>
                    <a:pt x="0" y="482"/>
                  </a:lnTo>
                  <a:lnTo>
                    <a:pt x="0" y="488"/>
                  </a:lnTo>
                  <a:lnTo>
                    <a:pt x="2" y="492"/>
                  </a:lnTo>
                  <a:lnTo>
                    <a:pt x="4" y="494"/>
                  </a:lnTo>
                  <a:lnTo>
                    <a:pt x="8" y="496"/>
                  </a:lnTo>
                  <a:lnTo>
                    <a:pt x="12" y="496"/>
                  </a:lnTo>
                  <a:lnTo>
                    <a:pt x="16" y="496"/>
                  </a:lnTo>
                  <a:lnTo>
                    <a:pt x="20" y="494"/>
                  </a:lnTo>
                  <a:lnTo>
                    <a:pt x="24" y="490"/>
                  </a:lnTo>
                  <a:lnTo>
                    <a:pt x="134" y="384"/>
                  </a:lnTo>
                  <a:lnTo>
                    <a:pt x="240" y="570"/>
                  </a:lnTo>
                  <a:lnTo>
                    <a:pt x="240" y="570"/>
                  </a:lnTo>
                  <a:lnTo>
                    <a:pt x="244" y="576"/>
                  </a:lnTo>
                  <a:lnTo>
                    <a:pt x="248" y="580"/>
                  </a:lnTo>
                  <a:lnTo>
                    <a:pt x="254" y="582"/>
                  </a:lnTo>
                  <a:lnTo>
                    <a:pt x="260" y="584"/>
                  </a:lnTo>
                  <a:lnTo>
                    <a:pt x="266" y="584"/>
                  </a:lnTo>
                  <a:lnTo>
                    <a:pt x="272" y="584"/>
                  </a:lnTo>
                  <a:lnTo>
                    <a:pt x="280" y="582"/>
                  </a:lnTo>
                  <a:lnTo>
                    <a:pt x="286" y="578"/>
                  </a:lnTo>
                  <a:lnTo>
                    <a:pt x="330" y="550"/>
                  </a:lnTo>
                  <a:lnTo>
                    <a:pt x="330" y="550"/>
                  </a:lnTo>
                  <a:lnTo>
                    <a:pt x="336" y="546"/>
                  </a:lnTo>
                  <a:lnTo>
                    <a:pt x="340" y="540"/>
                  </a:lnTo>
                  <a:lnTo>
                    <a:pt x="346" y="528"/>
                  </a:lnTo>
                  <a:lnTo>
                    <a:pt x="348" y="522"/>
                  </a:lnTo>
                  <a:lnTo>
                    <a:pt x="348" y="516"/>
                  </a:lnTo>
                  <a:lnTo>
                    <a:pt x="348" y="510"/>
                  </a:lnTo>
                  <a:lnTo>
                    <a:pt x="344" y="504"/>
                  </a:lnTo>
                  <a:lnTo>
                    <a:pt x="244" y="328"/>
                  </a:lnTo>
                  <a:lnTo>
                    <a:pt x="376" y="328"/>
                  </a:lnTo>
                  <a:lnTo>
                    <a:pt x="376" y="328"/>
                  </a:lnTo>
                  <a:lnTo>
                    <a:pt x="382" y="328"/>
                  </a:lnTo>
                  <a:lnTo>
                    <a:pt x="388" y="324"/>
                  </a:lnTo>
                  <a:lnTo>
                    <a:pt x="392" y="316"/>
                  </a:lnTo>
                  <a:lnTo>
                    <a:pt x="394" y="310"/>
                  </a:lnTo>
                  <a:lnTo>
                    <a:pt x="396" y="302"/>
                  </a:lnTo>
                  <a:lnTo>
                    <a:pt x="396" y="294"/>
                  </a:lnTo>
                  <a:lnTo>
                    <a:pt x="394" y="288"/>
                  </a:lnTo>
                  <a:lnTo>
                    <a:pt x="392" y="284"/>
                  </a:lnTo>
                  <a:lnTo>
                    <a:pt x="392" y="284"/>
                  </a:lnTo>
                  <a:close/>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9083854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A2E97CA-0DDC-47AB-BC8A-E7DAA6A92D55}"/>
              </a:ext>
            </a:extLst>
          </p:cNvPr>
          <p:cNvSpPr txBox="1"/>
          <p:nvPr userDrawn="1"/>
        </p:nvSpPr>
        <p:spPr>
          <a:xfrm>
            <a:off x="3451238" y="2016183"/>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D4070D-C4D2-400F-874F-9BF6131A5D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5139174"/>
          </a:xfrm>
          <a:prstGeom prst="rect">
            <a:avLst/>
          </a:prstGeom>
        </p:spPr>
      </p:pic>
      <p:sp>
        <p:nvSpPr>
          <p:cNvPr id="26"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4148001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A2E97CA-0DDC-47AB-BC8A-E7DAA6A92D55}"/>
              </a:ext>
            </a:extLst>
          </p:cNvPr>
          <p:cNvSpPr txBox="1"/>
          <p:nvPr userDrawn="1"/>
        </p:nvSpPr>
        <p:spPr>
          <a:xfrm>
            <a:off x="3379230" y="928592"/>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5E2835-2900-462D-9FF3-39B9A6F7283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875643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2CE03C-2CF8-42AA-979F-7DCCDFEE20C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CE7F33B8-6CE1-473F-AFF4-617A3F31D49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592385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FF43BB-5D37-492F-9469-EAA14B7472F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69"/>
          <a:stretch/>
        </p:blipFill>
        <p:spPr>
          <a:xfrm>
            <a:off x="0" y="-3271"/>
            <a:ext cx="9180512" cy="5146771"/>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Picture 6">
            <a:extLst>
              <a:ext uri="{FF2B5EF4-FFF2-40B4-BE49-F238E27FC236}">
                <a16:creationId xmlns:a16="http://schemas.microsoft.com/office/drawing/2014/main" id="{ED168737-3432-4D60-931F-497CB0999BF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652357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B9CF1E-1587-48B3-848A-9D18348A2C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8" name="Picture 7">
            <a:extLst>
              <a:ext uri="{FF2B5EF4-FFF2-40B4-BE49-F238E27FC236}">
                <a16:creationId xmlns:a16="http://schemas.microsoft.com/office/drawing/2014/main" id="{0E50B12E-3C73-422B-996E-296B1A622CD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3879876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99"/>
            <a:ext cx="9138999" cy="5143699"/>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339766"/>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spTree>
    <p:extLst>
      <p:ext uri="{BB962C8B-B14F-4D97-AF65-F5344CB8AC3E}">
        <p14:creationId xmlns:p14="http://schemas.microsoft.com/office/powerpoint/2010/main" val="2753834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4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73631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11961" y="4776467"/>
            <a:ext cx="720077" cy="720077"/>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2018 Ex Libris | Confidential &amp; Proprietary</a:t>
            </a:r>
            <a:endParaRPr lang="en-US" sz="900" dirty="0">
              <a:solidFill>
                <a:srgbClr val="787878"/>
              </a:solidFill>
              <a:latin typeface="+mn-lt"/>
            </a:endParaRPr>
          </a:p>
        </p:txBody>
      </p:sp>
      <p:pic>
        <p:nvPicPr>
          <p:cNvPr id="4" name="Picture 3"/>
          <p:cNvPicPr>
            <a:picLocks noChangeAspect="1"/>
          </p:cNvPicPr>
          <p:nvPr userDrawn="1"/>
        </p:nvPicPr>
        <p:blipFill>
          <a:blip r:embed="rId22" cstate="hqprint">
            <a:extLst>
              <a:ext uri="{28A0092B-C50C-407E-A947-70E740481C1C}">
                <a14:useLocalDpi xmlns:a14="http://schemas.microsoft.com/office/drawing/2010/main" val="0"/>
              </a:ext>
            </a:extLst>
          </a:blip>
          <a:stretch>
            <a:fillRect/>
          </a:stretch>
        </p:blipFill>
        <p:spPr>
          <a:xfrm>
            <a:off x="8156520" y="4776467"/>
            <a:ext cx="663952" cy="27720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97" r:id="rId1"/>
    <p:sldLayoutId id="2147483760" r:id="rId2"/>
    <p:sldLayoutId id="2147483761" r:id="rId3"/>
    <p:sldLayoutId id="2147483800" r:id="rId4"/>
    <p:sldLayoutId id="2147483806" r:id="rId5"/>
    <p:sldLayoutId id="2147483801" r:id="rId6"/>
    <p:sldLayoutId id="2147483805" r:id="rId7"/>
    <p:sldLayoutId id="2147483768" r:id="rId8"/>
    <p:sldLayoutId id="2147483808" r:id="rId9"/>
    <p:sldLayoutId id="2147483756" r:id="rId10"/>
    <p:sldLayoutId id="2147483796" r:id="rId11"/>
    <p:sldLayoutId id="2147483758" r:id="rId12"/>
    <p:sldLayoutId id="2147483791" r:id="rId13"/>
    <p:sldLayoutId id="2147483763" r:id="rId14"/>
    <p:sldLayoutId id="2147483803" r:id="rId15"/>
    <p:sldLayoutId id="2147483807" r:id="rId16"/>
    <p:sldLayoutId id="2147483804" r:id="rId17"/>
    <p:sldLayoutId id="2147483764" r:id="rId18"/>
    <p:sldLayoutId id="2147483793" r:id="rId19"/>
    <p:sldLayoutId id="2147483802" r:id="rId20"/>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hyperlink" Target="http://www.hkcan.net/hkcanopac/servlet/search/en_US" TargetMode="External"/><Relationship Id="rId2" Type="http://schemas.openxmlformats.org/officeDocument/2006/relationships/hyperlink" Target="https://www.julac.org/?page_id=2137" TargetMode="External"/><Relationship Id="rId1" Type="http://schemas.openxmlformats.org/officeDocument/2006/relationships/slideLayout" Target="../slideLayouts/slideLayout8.xml"/><Relationship Id="rId5" Type="http://schemas.openxmlformats.org/officeDocument/2006/relationships/image" Target="../media/image27.png"/><Relationship Id="rId4" Type="http://schemas.openxmlformats.org/officeDocument/2006/relationships/hyperlink" Target="http://id.loc.gov/authorities/names.html"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21BD16-7D25-48C4-9F8A-B5008FB22514}"/>
              </a:ext>
            </a:extLst>
          </p:cNvPr>
          <p:cNvSpPr>
            <a:spLocks noGrp="1"/>
          </p:cNvSpPr>
          <p:nvPr>
            <p:ph type="ctrTitle"/>
          </p:nvPr>
        </p:nvSpPr>
        <p:spPr>
          <a:xfrm>
            <a:off x="188576" y="2787774"/>
            <a:ext cx="8775911" cy="935599"/>
          </a:xfrm>
        </p:spPr>
        <p:txBody>
          <a:bodyPr/>
          <a:lstStyle/>
          <a:p>
            <a:r>
              <a:rPr lang="en-US" dirty="0"/>
              <a:t>Using authority vocabularies HKCAN and LCNAMES simultaneously</a:t>
            </a:r>
            <a:endParaRPr lang="en-US" b="0" dirty="0"/>
          </a:p>
        </p:txBody>
      </p:sp>
      <p:sp>
        <p:nvSpPr>
          <p:cNvPr id="5" name="Subtitle 4">
            <a:extLst>
              <a:ext uri="{FF2B5EF4-FFF2-40B4-BE49-F238E27FC236}">
                <a16:creationId xmlns:a16="http://schemas.microsoft.com/office/drawing/2014/main" id="{D2703154-BABB-4926-A144-769E07516A7F}"/>
              </a:ext>
            </a:extLst>
          </p:cNvPr>
          <p:cNvSpPr>
            <a:spLocks noGrp="1"/>
          </p:cNvSpPr>
          <p:nvPr>
            <p:ph type="subTitle" idx="1"/>
          </p:nvPr>
        </p:nvSpPr>
        <p:spPr>
          <a:xfrm>
            <a:off x="179512" y="4011405"/>
            <a:ext cx="6326909" cy="1008617"/>
          </a:xfrm>
        </p:spPr>
        <p:txBody>
          <a:bodyPr>
            <a:normAutofit/>
          </a:bodyPr>
          <a:lstStyle/>
          <a:p>
            <a:r>
              <a:rPr lang="en-US" sz="1800" b="1" dirty="0"/>
              <a:t>Yoel Kortick</a:t>
            </a:r>
          </a:p>
          <a:p>
            <a:r>
              <a:rPr lang="en-US" sz="1800" b="1" dirty="0"/>
              <a:t>Senior Librarian</a:t>
            </a:r>
          </a:p>
        </p:txBody>
      </p:sp>
    </p:spTree>
    <p:extLst>
      <p:ext uri="{BB962C8B-B14F-4D97-AF65-F5344CB8AC3E}">
        <p14:creationId xmlns:p14="http://schemas.microsoft.com/office/powerpoint/2010/main" val="1345255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Configuration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896502"/>
            <a:ext cx="8424936" cy="1099184"/>
          </a:xfrm>
        </p:spPr>
        <p:txBody>
          <a:bodyPr>
            <a:normAutofit/>
          </a:bodyPr>
          <a:lstStyle/>
          <a:p>
            <a:pPr>
              <a:lnSpc>
                <a:spcPct val="90000"/>
              </a:lnSpc>
            </a:pPr>
            <a:r>
              <a:rPr lang="en-US" dirty="0"/>
              <a:t>Below in the parameter </a:t>
            </a:r>
            <a:r>
              <a:rPr lang="en-US" dirty="0">
                <a:latin typeface="Courier New" panose="02070309020205020404" pitchFamily="49" charset="0"/>
                <a:cs typeface="Courier New" panose="02070309020205020404" pitchFamily="49" charset="0"/>
              </a:rPr>
              <a:t>authority_names </a:t>
            </a:r>
            <a:r>
              <a:rPr lang="en-US" dirty="0"/>
              <a:t>it is defined that both </a:t>
            </a:r>
            <a:r>
              <a:rPr lang="en-US" dirty="0">
                <a:latin typeface="Courier New" panose="02070309020205020404" pitchFamily="49" charset="0"/>
                <a:cs typeface="Courier New" panose="02070309020205020404" pitchFamily="49" charset="0"/>
              </a:rPr>
              <a:t>HKCAN</a:t>
            </a:r>
            <a:r>
              <a:rPr lang="en-US" dirty="0"/>
              <a:t> and </a:t>
            </a:r>
            <a:r>
              <a:rPr lang="en-US" dirty="0">
                <a:latin typeface="Courier New" panose="02070309020205020404" pitchFamily="49" charset="0"/>
                <a:cs typeface="Courier New" panose="02070309020205020404" pitchFamily="49" charset="0"/>
              </a:rPr>
              <a:t>LCNAMES</a:t>
            </a:r>
            <a:r>
              <a:rPr lang="en-US" dirty="0"/>
              <a:t> will be used for the names authority file and that </a:t>
            </a:r>
            <a:r>
              <a:rPr lang="en-US" dirty="0">
                <a:latin typeface="Courier New" panose="02070309020205020404" pitchFamily="49" charset="0"/>
                <a:cs typeface="Courier New" panose="02070309020205020404" pitchFamily="49" charset="0"/>
              </a:rPr>
              <a:t>HKCAN</a:t>
            </a:r>
            <a:r>
              <a:rPr lang="en-US" dirty="0"/>
              <a:t> will be used first</a:t>
            </a:r>
          </a:p>
          <a:p>
            <a:pPr>
              <a:lnSpc>
                <a:spcPct val="90000"/>
              </a:lnSpc>
            </a:pPr>
            <a:endParaRPr lang="en-US" dirty="0"/>
          </a:p>
        </p:txBody>
      </p:sp>
      <p:pic>
        <p:nvPicPr>
          <p:cNvPr id="7" name="Picture 6">
            <a:extLst>
              <a:ext uri="{FF2B5EF4-FFF2-40B4-BE49-F238E27FC236}">
                <a16:creationId xmlns:a16="http://schemas.microsoft.com/office/drawing/2014/main" id="{4B81FC59-E3CE-4833-9F9D-C0E2F84DFA47}"/>
              </a:ext>
            </a:extLst>
          </p:cNvPr>
          <p:cNvPicPr>
            <a:picLocks noChangeAspect="1"/>
          </p:cNvPicPr>
          <p:nvPr/>
        </p:nvPicPr>
        <p:blipFill>
          <a:blip r:embed="rId2"/>
          <a:stretch>
            <a:fillRect/>
          </a:stretch>
        </p:blipFill>
        <p:spPr>
          <a:xfrm>
            <a:off x="270570" y="4844380"/>
            <a:ext cx="2209800" cy="209550"/>
          </a:xfrm>
          <a:prstGeom prst="rect">
            <a:avLst/>
          </a:prstGeom>
        </p:spPr>
      </p:pic>
      <p:pic>
        <p:nvPicPr>
          <p:cNvPr id="3" name="Picture 2">
            <a:extLst>
              <a:ext uri="{FF2B5EF4-FFF2-40B4-BE49-F238E27FC236}">
                <a16:creationId xmlns:a16="http://schemas.microsoft.com/office/drawing/2014/main" id="{08F12E5F-0766-4290-8204-E22DBB481E8E}"/>
              </a:ext>
            </a:extLst>
          </p:cNvPr>
          <p:cNvPicPr>
            <a:picLocks noChangeAspect="1"/>
          </p:cNvPicPr>
          <p:nvPr/>
        </p:nvPicPr>
        <p:blipFill>
          <a:blip r:embed="rId3"/>
          <a:stretch>
            <a:fillRect/>
          </a:stretch>
        </p:blipFill>
        <p:spPr>
          <a:xfrm>
            <a:off x="1700212" y="2357437"/>
            <a:ext cx="5743575" cy="428625"/>
          </a:xfrm>
          <a:prstGeom prst="rect">
            <a:avLst/>
          </a:prstGeom>
          <a:ln>
            <a:solidFill>
              <a:schemeClr val="accent1"/>
            </a:solidFill>
          </a:ln>
        </p:spPr>
      </p:pic>
    </p:spTree>
    <p:extLst>
      <p:ext uri="{BB962C8B-B14F-4D97-AF65-F5344CB8AC3E}">
        <p14:creationId xmlns:p14="http://schemas.microsoft.com/office/powerpoint/2010/main" val="3099158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Configuration</a:t>
            </a:r>
          </a:p>
        </p:txBody>
      </p:sp>
      <p:pic>
        <p:nvPicPr>
          <p:cNvPr id="7" name="Picture 6">
            <a:extLst>
              <a:ext uri="{FF2B5EF4-FFF2-40B4-BE49-F238E27FC236}">
                <a16:creationId xmlns:a16="http://schemas.microsoft.com/office/drawing/2014/main" id="{4B81FC59-E3CE-4833-9F9D-C0E2F84DFA47}"/>
              </a:ext>
            </a:extLst>
          </p:cNvPr>
          <p:cNvPicPr>
            <a:picLocks noChangeAspect="1"/>
          </p:cNvPicPr>
          <p:nvPr/>
        </p:nvPicPr>
        <p:blipFill>
          <a:blip r:embed="rId2"/>
          <a:stretch>
            <a:fillRect/>
          </a:stretch>
        </p:blipFill>
        <p:spPr>
          <a:xfrm>
            <a:off x="270570" y="4844380"/>
            <a:ext cx="2209800" cy="209550"/>
          </a:xfrm>
          <a:prstGeom prst="rect">
            <a:avLst/>
          </a:prstGeom>
        </p:spPr>
      </p:pic>
      <p:pic>
        <p:nvPicPr>
          <p:cNvPr id="4" name="Picture 3">
            <a:extLst>
              <a:ext uri="{FF2B5EF4-FFF2-40B4-BE49-F238E27FC236}">
                <a16:creationId xmlns:a16="http://schemas.microsoft.com/office/drawing/2014/main" id="{2E4B9D0C-93CD-46ED-A288-2EC40B4293E7}"/>
              </a:ext>
            </a:extLst>
          </p:cNvPr>
          <p:cNvPicPr>
            <a:picLocks noChangeAspect="1"/>
          </p:cNvPicPr>
          <p:nvPr/>
        </p:nvPicPr>
        <p:blipFill>
          <a:blip r:embed="rId3"/>
          <a:stretch>
            <a:fillRect/>
          </a:stretch>
        </p:blipFill>
        <p:spPr>
          <a:xfrm>
            <a:off x="747712" y="3257048"/>
            <a:ext cx="7648575" cy="476250"/>
          </a:xfrm>
          <a:prstGeom prst="rect">
            <a:avLst/>
          </a:prstGeom>
          <a:ln>
            <a:solidFill>
              <a:schemeClr val="tx1"/>
            </a:solidFill>
          </a:ln>
        </p:spPr>
      </p:pic>
      <p:sp>
        <p:nvSpPr>
          <p:cNvPr id="11" name="Content Placeholder 5">
            <a:extLst>
              <a:ext uri="{FF2B5EF4-FFF2-40B4-BE49-F238E27FC236}">
                <a16:creationId xmlns:a16="http://schemas.microsoft.com/office/drawing/2014/main" id="{E21E6F1E-D629-4A2E-83FE-E54742DA5690}"/>
              </a:ext>
            </a:extLst>
          </p:cNvPr>
          <p:cNvSpPr>
            <a:spLocks noGrp="1"/>
          </p:cNvSpPr>
          <p:nvPr>
            <p:ph idx="1"/>
          </p:nvPr>
        </p:nvSpPr>
        <p:spPr>
          <a:xfrm>
            <a:off x="395536" y="896502"/>
            <a:ext cx="8424936" cy="1963280"/>
          </a:xfrm>
        </p:spPr>
        <p:txBody>
          <a:bodyPr>
            <a:normAutofit/>
          </a:bodyPr>
          <a:lstStyle/>
          <a:p>
            <a:pPr>
              <a:lnSpc>
                <a:spcPct val="90000"/>
              </a:lnSpc>
            </a:pPr>
            <a:r>
              <a:rPr lang="en-US" dirty="0"/>
              <a:t>Below in the parameter </a:t>
            </a:r>
            <a:r>
              <a:rPr lang="en-US" dirty="0" err="1">
                <a:latin typeface="Courier New" panose="02070309020205020404" pitchFamily="49" charset="0"/>
                <a:cs typeface="Courier New" panose="02070309020205020404" pitchFamily="49" charset="0"/>
              </a:rPr>
              <a:t>temp_enable_linking_without_language</a:t>
            </a:r>
            <a:r>
              <a:rPr lang="en-US" dirty="0">
                <a:latin typeface="Courier New" panose="02070309020205020404" pitchFamily="49" charset="0"/>
                <a:cs typeface="Courier New" panose="02070309020205020404" pitchFamily="49" charset="0"/>
              </a:rPr>
              <a:t> </a:t>
            </a:r>
            <a:r>
              <a:rPr lang="en-US" dirty="0"/>
              <a:t>it is defined </a:t>
            </a:r>
            <a:r>
              <a:rPr lang="en-US" dirty="0">
                <a:latin typeface="Courier New" panose="02070309020205020404" pitchFamily="49" charset="0"/>
                <a:cs typeface="Courier New" panose="02070309020205020404" pitchFamily="49" charset="0"/>
              </a:rPr>
              <a:t>true</a:t>
            </a:r>
            <a:r>
              <a:rPr lang="en-US" dirty="0"/>
              <a:t> meaning that it is not necessary to put a language code in the bibliographic heading when matching to an HKCAN heading even though HKCAN is a multilingual authority.</a:t>
            </a:r>
          </a:p>
          <a:p>
            <a:pPr>
              <a:lnSpc>
                <a:spcPct val="90000"/>
              </a:lnSpc>
            </a:pPr>
            <a:endParaRPr lang="en-US" dirty="0"/>
          </a:p>
        </p:txBody>
      </p:sp>
    </p:spTree>
    <p:extLst>
      <p:ext uri="{BB962C8B-B14F-4D97-AF65-F5344CB8AC3E}">
        <p14:creationId xmlns:p14="http://schemas.microsoft.com/office/powerpoint/2010/main" val="2526817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00B493-7220-4C23-94AF-439E916DED81}"/>
              </a:ext>
            </a:extLst>
          </p:cNvPr>
          <p:cNvSpPr>
            <a:spLocks noGrp="1"/>
          </p:cNvSpPr>
          <p:nvPr>
            <p:ph type="ctrTitle"/>
          </p:nvPr>
        </p:nvSpPr>
        <p:spPr>
          <a:xfrm>
            <a:off x="526473" y="3319778"/>
            <a:ext cx="7933959" cy="1240583"/>
          </a:xfrm>
        </p:spPr>
        <p:txBody>
          <a:bodyPr/>
          <a:lstStyle/>
          <a:p>
            <a:r>
              <a:rPr lang="en-US" dirty="0"/>
              <a:t>An example</a:t>
            </a:r>
          </a:p>
        </p:txBody>
      </p:sp>
      <p:sp>
        <p:nvSpPr>
          <p:cNvPr id="3" name="Slide Number Placeholder 2">
            <a:extLst>
              <a:ext uri="{FF2B5EF4-FFF2-40B4-BE49-F238E27FC236}">
                <a16:creationId xmlns:a16="http://schemas.microsoft.com/office/drawing/2014/main" id="{93827587-0744-4A52-936F-DED1B6E587C8}"/>
              </a:ext>
            </a:extLst>
          </p:cNvPr>
          <p:cNvSpPr>
            <a:spLocks noGrp="1"/>
          </p:cNvSpPr>
          <p:nvPr>
            <p:ph type="sldNum" sz="quarter" idx="10"/>
          </p:nvPr>
        </p:nvSpPr>
        <p:spPr/>
        <p:txBody>
          <a:bodyPr/>
          <a:lstStyle/>
          <a:p>
            <a:fld id="{1C146586-7EC2-481D-848F-8CE41EB2DE6C}" type="slidenum">
              <a:rPr lang="en-US" smtClean="0"/>
              <a:pPr/>
              <a:t>12</a:t>
            </a:fld>
            <a:endParaRPr lang="en-US" dirty="0"/>
          </a:p>
        </p:txBody>
      </p:sp>
      <p:pic>
        <p:nvPicPr>
          <p:cNvPr id="5" name="Picture 4">
            <a:extLst>
              <a:ext uri="{FF2B5EF4-FFF2-40B4-BE49-F238E27FC236}">
                <a16:creationId xmlns:a16="http://schemas.microsoft.com/office/drawing/2014/main" id="{5180302F-9968-4A11-865E-E3ACBD16602C}"/>
              </a:ext>
            </a:extLst>
          </p:cNvPr>
          <p:cNvPicPr>
            <a:picLocks noChangeAspect="1"/>
          </p:cNvPicPr>
          <p:nvPr/>
        </p:nvPicPr>
        <p:blipFill>
          <a:blip r:embed="rId2"/>
          <a:stretch>
            <a:fillRect/>
          </a:stretch>
        </p:blipFill>
        <p:spPr>
          <a:xfrm>
            <a:off x="270570" y="4844380"/>
            <a:ext cx="2209800" cy="209550"/>
          </a:xfrm>
          <a:prstGeom prst="rect">
            <a:avLst/>
          </a:prstGeom>
        </p:spPr>
      </p:pic>
    </p:spTree>
    <p:extLst>
      <p:ext uri="{BB962C8B-B14F-4D97-AF65-F5344CB8AC3E}">
        <p14:creationId xmlns:p14="http://schemas.microsoft.com/office/powerpoint/2010/main" val="631639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An example</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0"/>
            <a:ext cx="8424936" cy="1080119"/>
          </a:xfrm>
        </p:spPr>
        <p:txBody>
          <a:bodyPr>
            <a:normAutofit lnSpcReduction="10000"/>
          </a:bodyPr>
          <a:lstStyle/>
          <a:p>
            <a:pPr>
              <a:lnSpc>
                <a:spcPct val="90000"/>
              </a:lnSpc>
            </a:pPr>
            <a:r>
              <a:rPr lang="en-US" dirty="0"/>
              <a:t>We are now editing MMSID 991002015549705076 title "The French women don't get fat cookbook / Mireille </a:t>
            </a:r>
            <a:r>
              <a:rPr lang="en-US" dirty="0" err="1"/>
              <a:t>Guiliano</a:t>
            </a:r>
            <a:r>
              <a:rPr lang="en-US" dirty="0"/>
              <a:t>."</a:t>
            </a:r>
          </a:p>
          <a:p>
            <a:pPr>
              <a:lnSpc>
                <a:spcPct val="90000"/>
              </a:lnSpc>
            </a:pPr>
            <a:r>
              <a:rPr lang="en-US" dirty="0"/>
              <a:t>We add these three fields:</a:t>
            </a:r>
          </a:p>
        </p:txBody>
      </p:sp>
      <p:pic>
        <p:nvPicPr>
          <p:cNvPr id="8" name="Picture 7">
            <a:extLst>
              <a:ext uri="{FF2B5EF4-FFF2-40B4-BE49-F238E27FC236}">
                <a16:creationId xmlns:a16="http://schemas.microsoft.com/office/drawing/2014/main" id="{32BD8447-02FE-473D-B154-6E9A69CF5CE9}"/>
              </a:ext>
            </a:extLst>
          </p:cNvPr>
          <p:cNvPicPr>
            <a:picLocks noChangeAspect="1"/>
          </p:cNvPicPr>
          <p:nvPr/>
        </p:nvPicPr>
        <p:blipFill>
          <a:blip r:embed="rId2"/>
          <a:stretch>
            <a:fillRect/>
          </a:stretch>
        </p:blipFill>
        <p:spPr>
          <a:xfrm>
            <a:off x="270570" y="4844380"/>
            <a:ext cx="2209800" cy="209550"/>
          </a:xfrm>
          <a:prstGeom prst="rect">
            <a:avLst/>
          </a:prstGeom>
        </p:spPr>
      </p:pic>
      <p:sp>
        <p:nvSpPr>
          <p:cNvPr id="4" name="TextBox 3">
            <a:extLst>
              <a:ext uri="{FF2B5EF4-FFF2-40B4-BE49-F238E27FC236}">
                <a16:creationId xmlns:a16="http://schemas.microsoft.com/office/drawing/2014/main" id="{DD745E02-10A8-4B39-B597-D5EA781A66AA}"/>
              </a:ext>
            </a:extLst>
          </p:cNvPr>
          <p:cNvSpPr txBox="1"/>
          <p:nvPr/>
        </p:nvSpPr>
        <p:spPr>
          <a:xfrm>
            <a:off x="539552" y="2211710"/>
            <a:ext cx="8208912" cy="923330"/>
          </a:xfrm>
          <a:prstGeom prst="rect">
            <a:avLst/>
          </a:prstGeom>
          <a:noFill/>
          <a:ln>
            <a:solidFill>
              <a:schemeClr val="accent1"/>
            </a:solidFill>
          </a:ln>
        </p:spPr>
        <p:txBody>
          <a:bodyPr wrap="square" rtlCol="0">
            <a:spAutoFit/>
          </a:bodyPr>
          <a:lstStyle/>
          <a:p>
            <a:r>
              <a:rPr lang="en-US" dirty="0"/>
              <a:t>7001_ $$a Peng, </a:t>
            </a:r>
            <a:r>
              <a:rPr lang="en-US" dirty="0" err="1"/>
              <a:t>Lishan</a:t>
            </a:r>
            <a:r>
              <a:rPr lang="en-US" dirty="0"/>
              <a:t>, $$d 1922-2015</a:t>
            </a:r>
          </a:p>
          <a:p>
            <a:r>
              <a:rPr lang="en-US" dirty="0"/>
              <a:t>7001_ $$a Steinem, Gloria</a:t>
            </a:r>
          </a:p>
          <a:p>
            <a:r>
              <a:rPr lang="en-US" dirty="0"/>
              <a:t>7001_ </a:t>
            </a:r>
            <a:r>
              <a:rPr lang="pt-BR" dirty="0"/>
              <a:t>$$a Mao, Zedong $$d 1893-1976</a:t>
            </a:r>
            <a:endParaRPr lang="en-US" dirty="0"/>
          </a:p>
        </p:txBody>
      </p:sp>
    </p:spTree>
    <p:extLst>
      <p:ext uri="{BB962C8B-B14F-4D97-AF65-F5344CB8AC3E}">
        <p14:creationId xmlns:p14="http://schemas.microsoft.com/office/powerpoint/2010/main" val="3489117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An example</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0"/>
            <a:ext cx="8424936" cy="3960440"/>
          </a:xfrm>
        </p:spPr>
        <p:txBody>
          <a:bodyPr>
            <a:normAutofit fontScale="85000" lnSpcReduction="20000"/>
          </a:bodyPr>
          <a:lstStyle/>
          <a:p>
            <a:r>
              <a:rPr lang="en-US" dirty="0"/>
              <a:t>7001_ $$a Peng, </a:t>
            </a:r>
            <a:r>
              <a:rPr lang="en-US" dirty="0" err="1"/>
              <a:t>Lishan</a:t>
            </a:r>
            <a:r>
              <a:rPr lang="en-US" dirty="0"/>
              <a:t>, $$d 1922-2015</a:t>
            </a:r>
          </a:p>
          <a:p>
            <a:pPr lvl="1"/>
            <a:r>
              <a:rPr lang="en-US" dirty="0"/>
              <a:t>exists in HKCAN as a non preferred term of </a:t>
            </a:r>
            <a:r>
              <a:rPr lang="it-IT" dirty="0"/>
              <a:t>$$a Yu, Pengnian, $$d 1922-20</a:t>
            </a:r>
            <a:r>
              <a:rPr lang="en-US" dirty="0"/>
              <a:t>15.</a:t>
            </a:r>
            <a:r>
              <a:rPr lang="it-IT" dirty="0"/>
              <a:t>  Does not exist in LCNAMES</a:t>
            </a:r>
          </a:p>
          <a:p>
            <a:pPr lvl="1"/>
            <a:r>
              <a:rPr lang="it-IT" dirty="0">
                <a:highlight>
                  <a:srgbClr val="FFFF00"/>
                </a:highlight>
              </a:rPr>
              <a:t>We expect </a:t>
            </a:r>
            <a:r>
              <a:rPr lang="it-IT" dirty="0"/>
              <a:t>it to match the </a:t>
            </a:r>
            <a:r>
              <a:rPr lang="en-US" dirty="0"/>
              <a:t>non preferred term in HKCAN (because it is first in the list and anyway it does not exist in LCNAMES) and then flip to the preferred term when the job Authorities - Preferred Term Correction runs</a:t>
            </a:r>
            <a:endParaRPr lang="it-IT" dirty="0"/>
          </a:p>
          <a:p>
            <a:r>
              <a:rPr lang="en-US" dirty="0"/>
              <a:t>7001_ $$a Steinem, Gloria </a:t>
            </a:r>
          </a:p>
          <a:p>
            <a:pPr lvl="1"/>
            <a:r>
              <a:rPr lang="en-US" dirty="0"/>
              <a:t>exists in LCNAMES as a preferred term.  Does not exist in HKCAN.</a:t>
            </a:r>
          </a:p>
          <a:p>
            <a:pPr lvl="1"/>
            <a:r>
              <a:rPr lang="en-US" dirty="0">
                <a:highlight>
                  <a:srgbClr val="FFFF00"/>
                </a:highlight>
              </a:rPr>
              <a:t>We expect </a:t>
            </a:r>
            <a:r>
              <a:rPr lang="en-US" dirty="0"/>
              <a:t>it to match the preferred term in LCNAMES (because it does not exist in HKCAN)</a:t>
            </a:r>
          </a:p>
          <a:p>
            <a:r>
              <a:rPr lang="en-US" dirty="0"/>
              <a:t>7001_ </a:t>
            </a:r>
            <a:r>
              <a:rPr lang="pt-BR" dirty="0"/>
              <a:t>$$a Mao, Zedong $$d 1893-1976</a:t>
            </a:r>
          </a:p>
          <a:p>
            <a:pPr lvl="1"/>
            <a:r>
              <a:rPr lang="pt-BR" dirty="0"/>
              <a:t>Exists in both HKCAN and LCNAMES</a:t>
            </a:r>
          </a:p>
          <a:p>
            <a:pPr lvl="1"/>
            <a:r>
              <a:rPr lang="en-US" dirty="0">
                <a:highlight>
                  <a:srgbClr val="FFFF00"/>
                </a:highlight>
              </a:rPr>
              <a:t>We expect </a:t>
            </a:r>
            <a:r>
              <a:rPr lang="en-US" dirty="0"/>
              <a:t>it to match the preferred term in HKCAN (because even though it exists in both we defined to "use" HKCAN first in the list).</a:t>
            </a:r>
          </a:p>
          <a:p>
            <a:endParaRPr lang="en-US" dirty="0"/>
          </a:p>
          <a:p>
            <a:endParaRPr lang="en-US" dirty="0"/>
          </a:p>
          <a:p>
            <a:endParaRPr lang="it-IT" dirty="0"/>
          </a:p>
          <a:p>
            <a:endParaRPr lang="en-US" dirty="0"/>
          </a:p>
        </p:txBody>
      </p:sp>
      <p:pic>
        <p:nvPicPr>
          <p:cNvPr id="8" name="Picture 7">
            <a:extLst>
              <a:ext uri="{FF2B5EF4-FFF2-40B4-BE49-F238E27FC236}">
                <a16:creationId xmlns:a16="http://schemas.microsoft.com/office/drawing/2014/main" id="{32BD8447-02FE-473D-B154-6E9A69CF5CE9}"/>
              </a:ext>
            </a:extLst>
          </p:cNvPr>
          <p:cNvPicPr>
            <a:picLocks noChangeAspect="1"/>
          </p:cNvPicPr>
          <p:nvPr/>
        </p:nvPicPr>
        <p:blipFill>
          <a:blip r:embed="rId2"/>
          <a:stretch>
            <a:fillRect/>
          </a:stretch>
        </p:blipFill>
        <p:spPr>
          <a:xfrm>
            <a:off x="270570" y="4844380"/>
            <a:ext cx="2209800" cy="209550"/>
          </a:xfrm>
          <a:prstGeom prst="rect">
            <a:avLst/>
          </a:prstGeom>
        </p:spPr>
      </p:pic>
    </p:spTree>
    <p:extLst>
      <p:ext uri="{BB962C8B-B14F-4D97-AF65-F5344CB8AC3E}">
        <p14:creationId xmlns:p14="http://schemas.microsoft.com/office/powerpoint/2010/main" val="3475805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B170BE-88A8-4E7E-A54A-91208962DE82}"/>
              </a:ext>
            </a:extLst>
          </p:cNvPr>
          <p:cNvPicPr>
            <a:picLocks noChangeAspect="1"/>
          </p:cNvPicPr>
          <p:nvPr/>
        </p:nvPicPr>
        <p:blipFill>
          <a:blip r:embed="rId2"/>
          <a:stretch>
            <a:fillRect/>
          </a:stretch>
        </p:blipFill>
        <p:spPr>
          <a:xfrm>
            <a:off x="1879350" y="1899562"/>
            <a:ext cx="5385300" cy="2039094"/>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An example</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1"/>
            <a:ext cx="8424936" cy="432048"/>
          </a:xfrm>
        </p:spPr>
        <p:txBody>
          <a:bodyPr/>
          <a:lstStyle/>
          <a:p>
            <a:pPr>
              <a:lnSpc>
                <a:spcPct val="90000"/>
              </a:lnSpc>
            </a:pPr>
            <a:r>
              <a:rPr lang="en-US" dirty="0"/>
              <a:t>Here are the fields before saving the record</a:t>
            </a:r>
          </a:p>
        </p:txBody>
      </p:sp>
      <p:sp>
        <p:nvSpPr>
          <p:cNvPr id="12" name="Rectangle 11">
            <a:extLst>
              <a:ext uri="{FF2B5EF4-FFF2-40B4-BE49-F238E27FC236}">
                <a16:creationId xmlns:a16="http://schemas.microsoft.com/office/drawing/2014/main" id="{B72EB870-82BA-4A40-BD1C-8681EC67E9AB}"/>
              </a:ext>
            </a:extLst>
          </p:cNvPr>
          <p:cNvSpPr/>
          <p:nvPr/>
        </p:nvSpPr>
        <p:spPr>
          <a:xfrm>
            <a:off x="1898179" y="3075806"/>
            <a:ext cx="4104456" cy="8628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pic>
        <p:nvPicPr>
          <p:cNvPr id="14" name="Picture 13">
            <a:extLst>
              <a:ext uri="{FF2B5EF4-FFF2-40B4-BE49-F238E27FC236}">
                <a16:creationId xmlns:a16="http://schemas.microsoft.com/office/drawing/2014/main" id="{3A207C14-64EA-4035-A5CA-C167F9584928}"/>
              </a:ext>
            </a:extLst>
          </p:cNvPr>
          <p:cNvPicPr>
            <a:picLocks noChangeAspect="1"/>
          </p:cNvPicPr>
          <p:nvPr/>
        </p:nvPicPr>
        <p:blipFill>
          <a:blip r:embed="rId3"/>
          <a:stretch>
            <a:fillRect/>
          </a:stretch>
        </p:blipFill>
        <p:spPr>
          <a:xfrm>
            <a:off x="270570" y="4844380"/>
            <a:ext cx="2209800" cy="209550"/>
          </a:xfrm>
          <a:prstGeom prst="rect">
            <a:avLst/>
          </a:prstGeom>
        </p:spPr>
      </p:pic>
    </p:spTree>
    <p:extLst>
      <p:ext uri="{BB962C8B-B14F-4D97-AF65-F5344CB8AC3E}">
        <p14:creationId xmlns:p14="http://schemas.microsoft.com/office/powerpoint/2010/main" val="3111209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00B493-7220-4C23-94AF-439E916DED81}"/>
              </a:ext>
            </a:extLst>
          </p:cNvPr>
          <p:cNvSpPr>
            <a:spLocks noGrp="1"/>
          </p:cNvSpPr>
          <p:nvPr>
            <p:ph type="ctrTitle"/>
          </p:nvPr>
        </p:nvSpPr>
        <p:spPr>
          <a:xfrm>
            <a:off x="526473" y="3319778"/>
            <a:ext cx="7933959" cy="1240583"/>
          </a:xfrm>
        </p:spPr>
        <p:txBody>
          <a:bodyPr/>
          <a:lstStyle/>
          <a:p>
            <a:r>
              <a:rPr lang="en-US" dirty="0"/>
              <a:t>The results</a:t>
            </a:r>
          </a:p>
        </p:txBody>
      </p:sp>
      <p:sp>
        <p:nvSpPr>
          <p:cNvPr id="3" name="Slide Number Placeholder 2">
            <a:extLst>
              <a:ext uri="{FF2B5EF4-FFF2-40B4-BE49-F238E27FC236}">
                <a16:creationId xmlns:a16="http://schemas.microsoft.com/office/drawing/2014/main" id="{93827587-0744-4A52-936F-DED1B6E587C8}"/>
              </a:ext>
            </a:extLst>
          </p:cNvPr>
          <p:cNvSpPr>
            <a:spLocks noGrp="1"/>
          </p:cNvSpPr>
          <p:nvPr>
            <p:ph type="sldNum" sz="quarter" idx="10"/>
          </p:nvPr>
        </p:nvSpPr>
        <p:spPr/>
        <p:txBody>
          <a:bodyPr/>
          <a:lstStyle/>
          <a:p>
            <a:fld id="{1C146586-7EC2-481D-848F-8CE41EB2DE6C}" type="slidenum">
              <a:rPr lang="en-US" smtClean="0"/>
              <a:pPr/>
              <a:t>16</a:t>
            </a:fld>
            <a:endParaRPr lang="en-US" dirty="0"/>
          </a:p>
        </p:txBody>
      </p:sp>
      <p:pic>
        <p:nvPicPr>
          <p:cNvPr id="5" name="Picture 4">
            <a:extLst>
              <a:ext uri="{FF2B5EF4-FFF2-40B4-BE49-F238E27FC236}">
                <a16:creationId xmlns:a16="http://schemas.microsoft.com/office/drawing/2014/main" id="{5180302F-9968-4A11-865E-E3ACBD16602C}"/>
              </a:ext>
            </a:extLst>
          </p:cNvPr>
          <p:cNvPicPr>
            <a:picLocks noChangeAspect="1"/>
          </p:cNvPicPr>
          <p:nvPr/>
        </p:nvPicPr>
        <p:blipFill>
          <a:blip r:embed="rId2"/>
          <a:stretch>
            <a:fillRect/>
          </a:stretch>
        </p:blipFill>
        <p:spPr>
          <a:xfrm>
            <a:off x="270570" y="4844380"/>
            <a:ext cx="2209800" cy="209550"/>
          </a:xfrm>
          <a:prstGeom prst="rect">
            <a:avLst/>
          </a:prstGeom>
        </p:spPr>
      </p:pic>
    </p:spTree>
    <p:extLst>
      <p:ext uri="{BB962C8B-B14F-4D97-AF65-F5344CB8AC3E}">
        <p14:creationId xmlns:p14="http://schemas.microsoft.com/office/powerpoint/2010/main" val="590506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71DBE2-ABCF-41BD-B8E5-E68DE2BE5FDB}"/>
              </a:ext>
            </a:extLst>
          </p:cNvPr>
          <p:cNvPicPr>
            <a:picLocks noChangeAspect="1"/>
          </p:cNvPicPr>
          <p:nvPr/>
        </p:nvPicPr>
        <p:blipFill>
          <a:blip r:embed="rId2"/>
          <a:stretch>
            <a:fillRect/>
          </a:stretch>
        </p:blipFill>
        <p:spPr>
          <a:xfrm>
            <a:off x="1547664" y="2249810"/>
            <a:ext cx="5688632" cy="2209178"/>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The results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0"/>
            <a:ext cx="8424936" cy="1152127"/>
          </a:xfrm>
        </p:spPr>
        <p:txBody>
          <a:bodyPr>
            <a:normAutofit lnSpcReduction="10000"/>
          </a:bodyPr>
          <a:lstStyle/>
          <a:p>
            <a:pPr>
              <a:lnSpc>
                <a:spcPct val="90000"/>
              </a:lnSpc>
            </a:pPr>
            <a:r>
              <a:rPr lang="en-US" dirty="0"/>
              <a:t>Here are the fields </a:t>
            </a:r>
            <a:r>
              <a:rPr lang="en-US" dirty="0">
                <a:highlight>
                  <a:srgbClr val="FFFF00"/>
                </a:highlight>
              </a:rPr>
              <a:t>after</a:t>
            </a:r>
            <a:r>
              <a:rPr lang="en-US" dirty="0"/>
              <a:t> saving the record.</a:t>
            </a:r>
          </a:p>
          <a:p>
            <a:pPr>
              <a:lnSpc>
                <a:spcPct val="90000"/>
              </a:lnSpc>
            </a:pPr>
            <a:r>
              <a:rPr lang="en-US" dirty="0"/>
              <a:t>We did not do F3, we just save the record</a:t>
            </a:r>
          </a:p>
          <a:p>
            <a:pPr>
              <a:lnSpc>
                <a:spcPct val="90000"/>
              </a:lnSpc>
            </a:pPr>
            <a:r>
              <a:rPr lang="en-US" b="1" dirty="0"/>
              <a:t>All headings link to an authority record</a:t>
            </a:r>
          </a:p>
        </p:txBody>
      </p:sp>
      <p:sp>
        <p:nvSpPr>
          <p:cNvPr id="12" name="Rectangle 11">
            <a:extLst>
              <a:ext uri="{FF2B5EF4-FFF2-40B4-BE49-F238E27FC236}">
                <a16:creationId xmlns:a16="http://schemas.microsoft.com/office/drawing/2014/main" id="{B72EB870-82BA-4A40-BD1C-8681EC67E9AB}"/>
              </a:ext>
            </a:extLst>
          </p:cNvPr>
          <p:cNvSpPr/>
          <p:nvPr/>
        </p:nvSpPr>
        <p:spPr>
          <a:xfrm>
            <a:off x="1547664" y="3542506"/>
            <a:ext cx="504056" cy="8628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pic>
        <p:nvPicPr>
          <p:cNvPr id="14" name="Picture 13">
            <a:extLst>
              <a:ext uri="{FF2B5EF4-FFF2-40B4-BE49-F238E27FC236}">
                <a16:creationId xmlns:a16="http://schemas.microsoft.com/office/drawing/2014/main" id="{3A207C14-64EA-4035-A5CA-C167F9584928}"/>
              </a:ext>
            </a:extLst>
          </p:cNvPr>
          <p:cNvPicPr>
            <a:picLocks noChangeAspect="1"/>
          </p:cNvPicPr>
          <p:nvPr/>
        </p:nvPicPr>
        <p:blipFill>
          <a:blip r:embed="rId3"/>
          <a:stretch>
            <a:fillRect/>
          </a:stretch>
        </p:blipFill>
        <p:spPr>
          <a:xfrm>
            <a:off x="270570" y="4844380"/>
            <a:ext cx="2209800" cy="209550"/>
          </a:xfrm>
          <a:prstGeom prst="rect">
            <a:avLst/>
          </a:prstGeom>
        </p:spPr>
      </p:pic>
      <p:sp>
        <p:nvSpPr>
          <p:cNvPr id="9" name="Rectangle 8">
            <a:extLst>
              <a:ext uri="{FF2B5EF4-FFF2-40B4-BE49-F238E27FC236}">
                <a16:creationId xmlns:a16="http://schemas.microsoft.com/office/drawing/2014/main" id="{E532FF10-9975-45A9-85FC-8E3686AEEFF7}"/>
              </a:ext>
            </a:extLst>
          </p:cNvPr>
          <p:cNvSpPr/>
          <p:nvPr/>
        </p:nvSpPr>
        <p:spPr>
          <a:xfrm>
            <a:off x="2051720" y="3536429"/>
            <a:ext cx="3888432" cy="8628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7" name="TextBox 6">
            <a:extLst>
              <a:ext uri="{FF2B5EF4-FFF2-40B4-BE49-F238E27FC236}">
                <a16:creationId xmlns:a16="http://schemas.microsoft.com/office/drawing/2014/main" id="{36F137C5-57B6-4B0E-8BCB-E32B42EBA418}"/>
              </a:ext>
            </a:extLst>
          </p:cNvPr>
          <p:cNvSpPr txBox="1"/>
          <p:nvPr/>
        </p:nvSpPr>
        <p:spPr>
          <a:xfrm>
            <a:off x="59879" y="2859782"/>
            <a:ext cx="1440160" cy="523220"/>
          </a:xfrm>
          <a:prstGeom prst="rect">
            <a:avLst/>
          </a:prstGeom>
          <a:noFill/>
          <a:ln>
            <a:solidFill>
              <a:schemeClr val="accent1"/>
            </a:solidFill>
          </a:ln>
        </p:spPr>
        <p:txBody>
          <a:bodyPr wrap="square" rtlCol="0">
            <a:spAutoFit/>
          </a:bodyPr>
          <a:lstStyle/>
          <a:p>
            <a:r>
              <a:rPr lang="en-US" sz="1400" dirty="0"/>
              <a:t>They all matched authority records</a:t>
            </a:r>
          </a:p>
        </p:txBody>
      </p:sp>
      <p:cxnSp>
        <p:nvCxnSpPr>
          <p:cNvPr id="10" name="Straight Arrow Connector 9">
            <a:extLst>
              <a:ext uri="{FF2B5EF4-FFF2-40B4-BE49-F238E27FC236}">
                <a16:creationId xmlns:a16="http://schemas.microsoft.com/office/drawing/2014/main" id="{B495A675-2B7D-4FB9-BBFF-BF1EC7D4E418}"/>
              </a:ext>
            </a:extLst>
          </p:cNvPr>
          <p:cNvCxnSpPr>
            <a:cxnSpLocks/>
          </p:cNvCxnSpPr>
          <p:nvPr/>
        </p:nvCxnSpPr>
        <p:spPr>
          <a:xfrm>
            <a:off x="937692" y="3723878"/>
            <a:ext cx="540060" cy="28180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921EC0A-0357-4F38-9CA5-F6E74C3EE83D}"/>
              </a:ext>
            </a:extLst>
          </p:cNvPr>
          <p:cNvCxnSpPr>
            <a:cxnSpLocks/>
          </p:cNvCxnSpPr>
          <p:nvPr/>
        </p:nvCxnSpPr>
        <p:spPr>
          <a:xfrm>
            <a:off x="781150" y="3391147"/>
            <a:ext cx="154446" cy="340739"/>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37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0035C16-B4D8-4F08-A81A-5B422AF1D34A}"/>
              </a:ext>
            </a:extLst>
          </p:cNvPr>
          <p:cNvPicPr>
            <a:picLocks noChangeAspect="1"/>
          </p:cNvPicPr>
          <p:nvPr/>
        </p:nvPicPr>
        <p:blipFill>
          <a:blip r:embed="rId2"/>
          <a:stretch>
            <a:fillRect/>
          </a:stretch>
        </p:blipFill>
        <p:spPr>
          <a:xfrm>
            <a:off x="0" y="1139674"/>
            <a:ext cx="9144000" cy="3664324"/>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The results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107504" y="771550"/>
            <a:ext cx="8928992" cy="1152127"/>
          </a:xfrm>
        </p:spPr>
        <p:txBody>
          <a:bodyPr>
            <a:normAutofit/>
          </a:bodyPr>
          <a:lstStyle/>
          <a:p>
            <a:pPr>
              <a:lnSpc>
                <a:spcPct val="90000"/>
              </a:lnSpc>
            </a:pPr>
            <a:r>
              <a:rPr lang="en-US" sz="2000" dirty="0"/>
              <a:t>Gloria Steinem matched the LCNAMES record</a:t>
            </a:r>
          </a:p>
        </p:txBody>
      </p:sp>
      <p:pic>
        <p:nvPicPr>
          <p:cNvPr id="14" name="Picture 13">
            <a:extLst>
              <a:ext uri="{FF2B5EF4-FFF2-40B4-BE49-F238E27FC236}">
                <a16:creationId xmlns:a16="http://schemas.microsoft.com/office/drawing/2014/main" id="{3A207C14-64EA-4035-A5CA-C167F9584928}"/>
              </a:ext>
            </a:extLst>
          </p:cNvPr>
          <p:cNvPicPr>
            <a:picLocks noChangeAspect="1"/>
          </p:cNvPicPr>
          <p:nvPr/>
        </p:nvPicPr>
        <p:blipFill>
          <a:blip r:embed="rId3"/>
          <a:stretch>
            <a:fillRect/>
          </a:stretch>
        </p:blipFill>
        <p:spPr>
          <a:xfrm>
            <a:off x="270570" y="4844380"/>
            <a:ext cx="2209800" cy="209550"/>
          </a:xfrm>
          <a:prstGeom prst="rect">
            <a:avLst/>
          </a:prstGeom>
        </p:spPr>
      </p:pic>
      <p:sp>
        <p:nvSpPr>
          <p:cNvPr id="9" name="Rectangle 8">
            <a:extLst>
              <a:ext uri="{FF2B5EF4-FFF2-40B4-BE49-F238E27FC236}">
                <a16:creationId xmlns:a16="http://schemas.microsoft.com/office/drawing/2014/main" id="{E532FF10-9975-45A9-85FC-8E3686AEEFF7}"/>
              </a:ext>
            </a:extLst>
          </p:cNvPr>
          <p:cNvSpPr/>
          <p:nvPr/>
        </p:nvSpPr>
        <p:spPr>
          <a:xfrm>
            <a:off x="70942" y="4301083"/>
            <a:ext cx="2609800" cy="2244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15" name="Rectangle 14">
            <a:extLst>
              <a:ext uri="{FF2B5EF4-FFF2-40B4-BE49-F238E27FC236}">
                <a16:creationId xmlns:a16="http://schemas.microsoft.com/office/drawing/2014/main" id="{D506C62A-5F11-4CE7-98F4-4E84C74407D9}"/>
              </a:ext>
            </a:extLst>
          </p:cNvPr>
          <p:cNvSpPr/>
          <p:nvPr/>
        </p:nvSpPr>
        <p:spPr>
          <a:xfrm>
            <a:off x="6012160" y="2971836"/>
            <a:ext cx="1728192" cy="1759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3172286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AC3CB3-1AAD-433B-A60B-B45E32A92638}"/>
              </a:ext>
            </a:extLst>
          </p:cNvPr>
          <p:cNvPicPr>
            <a:picLocks noChangeAspect="1"/>
          </p:cNvPicPr>
          <p:nvPr/>
        </p:nvPicPr>
        <p:blipFill>
          <a:blip r:embed="rId2"/>
          <a:stretch>
            <a:fillRect/>
          </a:stretch>
        </p:blipFill>
        <p:spPr>
          <a:xfrm>
            <a:off x="36004" y="1123206"/>
            <a:ext cx="9144000" cy="3646077"/>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The results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107504" y="771550"/>
            <a:ext cx="8928992" cy="1152127"/>
          </a:xfrm>
        </p:spPr>
        <p:txBody>
          <a:bodyPr>
            <a:normAutofit/>
          </a:bodyPr>
          <a:lstStyle/>
          <a:p>
            <a:pPr>
              <a:lnSpc>
                <a:spcPct val="90000"/>
              </a:lnSpc>
            </a:pPr>
            <a:r>
              <a:rPr lang="en-US" sz="2000" dirty="0"/>
              <a:t>Mao, </a:t>
            </a:r>
            <a:r>
              <a:rPr lang="en-US" sz="2000" dirty="0" err="1"/>
              <a:t>Zedung</a:t>
            </a:r>
            <a:r>
              <a:rPr lang="en-US" sz="2000" dirty="0"/>
              <a:t>, 1893-1976 match the HKCAN record and not the LCNAMES record</a:t>
            </a:r>
          </a:p>
        </p:txBody>
      </p:sp>
      <p:pic>
        <p:nvPicPr>
          <p:cNvPr id="14" name="Picture 13">
            <a:extLst>
              <a:ext uri="{FF2B5EF4-FFF2-40B4-BE49-F238E27FC236}">
                <a16:creationId xmlns:a16="http://schemas.microsoft.com/office/drawing/2014/main" id="{3A207C14-64EA-4035-A5CA-C167F9584928}"/>
              </a:ext>
            </a:extLst>
          </p:cNvPr>
          <p:cNvPicPr>
            <a:picLocks noChangeAspect="1"/>
          </p:cNvPicPr>
          <p:nvPr/>
        </p:nvPicPr>
        <p:blipFill>
          <a:blip r:embed="rId3"/>
          <a:stretch>
            <a:fillRect/>
          </a:stretch>
        </p:blipFill>
        <p:spPr>
          <a:xfrm>
            <a:off x="270570" y="4844380"/>
            <a:ext cx="2209800" cy="209550"/>
          </a:xfrm>
          <a:prstGeom prst="rect">
            <a:avLst/>
          </a:prstGeom>
        </p:spPr>
      </p:pic>
      <p:sp>
        <p:nvSpPr>
          <p:cNvPr id="9" name="Rectangle 8">
            <a:extLst>
              <a:ext uri="{FF2B5EF4-FFF2-40B4-BE49-F238E27FC236}">
                <a16:creationId xmlns:a16="http://schemas.microsoft.com/office/drawing/2014/main" id="{E532FF10-9975-45A9-85FC-8E3686AEEFF7}"/>
              </a:ext>
            </a:extLst>
          </p:cNvPr>
          <p:cNvSpPr/>
          <p:nvPr/>
        </p:nvSpPr>
        <p:spPr>
          <a:xfrm>
            <a:off x="89992" y="3843511"/>
            <a:ext cx="2609800" cy="2244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15" name="Rectangle 14">
            <a:extLst>
              <a:ext uri="{FF2B5EF4-FFF2-40B4-BE49-F238E27FC236}">
                <a16:creationId xmlns:a16="http://schemas.microsoft.com/office/drawing/2014/main" id="{D506C62A-5F11-4CE7-98F4-4E84C74407D9}"/>
              </a:ext>
            </a:extLst>
          </p:cNvPr>
          <p:cNvSpPr/>
          <p:nvPr/>
        </p:nvSpPr>
        <p:spPr>
          <a:xfrm>
            <a:off x="6004173" y="3113906"/>
            <a:ext cx="2609800" cy="2244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2507444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2C797A-36A6-4A0D-9D7D-7CE5667B364B}"/>
              </a:ext>
            </a:extLst>
          </p:cNvPr>
          <p:cNvPicPr>
            <a:picLocks noChangeAspect="1"/>
          </p:cNvPicPr>
          <p:nvPr/>
        </p:nvPicPr>
        <p:blipFill>
          <a:blip r:embed="rId2"/>
          <a:stretch>
            <a:fillRect/>
          </a:stretch>
        </p:blipFill>
        <p:spPr>
          <a:xfrm>
            <a:off x="3491880" y="321890"/>
            <a:ext cx="3744416" cy="4815679"/>
          </a:xfrm>
          <a:prstGeom prst="rect">
            <a:avLst/>
          </a:prstGeom>
        </p:spPr>
      </p:pic>
      <p:pic>
        <p:nvPicPr>
          <p:cNvPr id="10" name="Picture 9">
            <a:extLst>
              <a:ext uri="{FF2B5EF4-FFF2-40B4-BE49-F238E27FC236}">
                <a16:creationId xmlns:a16="http://schemas.microsoft.com/office/drawing/2014/main" id="{80922993-B283-4DAE-A857-9396D535F046}"/>
              </a:ext>
            </a:extLst>
          </p:cNvPr>
          <p:cNvPicPr>
            <a:picLocks noChangeAspect="1"/>
          </p:cNvPicPr>
          <p:nvPr/>
        </p:nvPicPr>
        <p:blipFill>
          <a:blip r:embed="rId3"/>
          <a:stretch>
            <a:fillRect/>
          </a:stretch>
        </p:blipFill>
        <p:spPr>
          <a:xfrm>
            <a:off x="3851920" y="123478"/>
            <a:ext cx="1171575" cy="781050"/>
          </a:xfrm>
          <a:prstGeom prst="rect">
            <a:avLst/>
          </a:prstGeom>
        </p:spPr>
      </p:pic>
      <p:pic>
        <p:nvPicPr>
          <p:cNvPr id="11" name="Picture 10">
            <a:extLst>
              <a:ext uri="{FF2B5EF4-FFF2-40B4-BE49-F238E27FC236}">
                <a16:creationId xmlns:a16="http://schemas.microsoft.com/office/drawing/2014/main" id="{7250B8AE-7843-428C-BCF3-C1900B591A3C}"/>
              </a:ext>
            </a:extLst>
          </p:cNvPr>
          <p:cNvPicPr>
            <a:picLocks noChangeAspect="1"/>
          </p:cNvPicPr>
          <p:nvPr/>
        </p:nvPicPr>
        <p:blipFill>
          <a:blip r:embed="rId4"/>
          <a:stretch>
            <a:fillRect/>
          </a:stretch>
        </p:blipFill>
        <p:spPr>
          <a:xfrm>
            <a:off x="-4498" y="0"/>
            <a:ext cx="3504481" cy="5143500"/>
          </a:xfrm>
          <a:prstGeom prst="rect">
            <a:avLst/>
          </a:prstGeom>
        </p:spPr>
      </p:pic>
      <p:sp>
        <p:nvSpPr>
          <p:cNvPr id="12" name="Content Placeholder 4">
            <a:extLst>
              <a:ext uri="{FF2B5EF4-FFF2-40B4-BE49-F238E27FC236}">
                <a16:creationId xmlns:a16="http://schemas.microsoft.com/office/drawing/2014/main" id="{29CDADC3-335A-4B03-949F-B75E805D1285}"/>
              </a:ext>
            </a:extLst>
          </p:cNvPr>
          <p:cNvSpPr>
            <a:spLocks noGrp="1"/>
          </p:cNvSpPr>
          <p:nvPr>
            <p:ph idx="1"/>
          </p:nvPr>
        </p:nvSpPr>
        <p:spPr>
          <a:xfrm>
            <a:off x="359024" y="949971"/>
            <a:ext cx="8784976" cy="3871639"/>
          </a:xfrm>
        </p:spPr>
        <p:txBody>
          <a:bodyPr>
            <a:normAutofit/>
          </a:bodyPr>
          <a:lstStyle/>
          <a:p>
            <a:r>
              <a:rPr lang="en-US" dirty="0"/>
              <a:t>Introduction</a:t>
            </a:r>
          </a:p>
          <a:p>
            <a:r>
              <a:rPr lang="en-US" dirty="0"/>
              <a:t>Order of multiple vocabularies being used</a:t>
            </a:r>
          </a:p>
          <a:p>
            <a:r>
              <a:rPr lang="en-US" dirty="0"/>
              <a:t>Configuration</a:t>
            </a:r>
          </a:p>
          <a:p>
            <a:r>
              <a:rPr lang="en-US" dirty="0"/>
              <a:t>An example</a:t>
            </a:r>
          </a:p>
          <a:p>
            <a:r>
              <a:rPr lang="en-US" dirty="0"/>
              <a:t>The results</a:t>
            </a:r>
          </a:p>
          <a:p>
            <a:pPr marL="0" indent="0">
              <a:buNone/>
            </a:pPr>
            <a:endParaRPr lang="en-US" dirty="0"/>
          </a:p>
        </p:txBody>
      </p:sp>
    </p:spTree>
    <p:extLst>
      <p:ext uri="{BB962C8B-B14F-4D97-AF65-F5344CB8AC3E}">
        <p14:creationId xmlns:p14="http://schemas.microsoft.com/office/powerpoint/2010/main" val="4012285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13B0A1-7433-4BED-BC55-1237EC3411A4}"/>
              </a:ext>
            </a:extLst>
          </p:cNvPr>
          <p:cNvPicPr>
            <a:picLocks noChangeAspect="1"/>
          </p:cNvPicPr>
          <p:nvPr/>
        </p:nvPicPr>
        <p:blipFill>
          <a:blip r:embed="rId2"/>
          <a:stretch>
            <a:fillRect/>
          </a:stretch>
        </p:blipFill>
        <p:spPr>
          <a:xfrm>
            <a:off x="0" y="1335291"/>
            <a:ext cx="9144000" cy="3036659"/>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The results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107504" y="771550"/>
            <a:ext cx="8928992" cy="1152127"/>
          </a:xfrm>
        </p:spPr>
        <p:txBody>
          <a:bodyPr>
            <a:normAutofit/>
          </a:bodyPr>
          <a:lstStyle/>
          <a:p>
            <a:pPr>
              <a:lnSpc>
                <a:spcPct val="90000"/>
              </a:lnSpc>
            </a:pPr>
            <a:r>
              <a:rPr lang="en-US" sz="2000" dirty="0"/>
              <a:t>Peng, </a:t>
            </a:r>
            <a:r>
              <a:rPr lang="en-US" sz="2000" dirty="0" err="1"/>
              <a:t>Lishan</a:t>
            </a:r>
            <a:r>
              <a:rPr lang="en-US" sz="2000" dirty="0"/>
              <a:t>, 1922-2015 matched the HKCAN non preferred heading</a:t>
            </a:r>
          </a:p>
        </p:txBody>
      </p:sp>
      <p:pic>
        <p:nvPicPr>
          <p:cNvPr id="14" name="Picture 13">
            <a:extLst>
              <a:ext uri="{FF2B5EF4-FFF2-40B4-BE49-F238E27FC236}">
                <a16:creationId xmlns:a16="http://schemas.microsoft.com/office/drawing/2014/main" id="{3A207C14-64EA-4035-A5CA-C167F9584928}"/>
              </a:ext>
            </a:extLst>
          </p:cNvPr>
          <p:cNvPicPr>
            <a:picLocks noChangeAspect="1"/>
          </p:cNvPicPr>
          <p:nvPr/>
        </p:nvPicPr>
        <p:blipFill>
          <a:blip r:embed="rId3"/>
          <a:stretch>
            <a:fillRect/>
          </a:stretch>
        </p:blipFill>
        <p:spPr>
          <a:xfrm>
            <a:off x="270570" y="4844380"/>
            <a:ext cx="2209800" cy="209550"/>
          </a:xfrm>
          <a:prstGeom prst="rect">
            <a:avLst/>
          </a:prstGeom>
        </p:spPr>
      </p:pic>
      <p:sp>
        <p:nvSpPr>
          <p:cNvPr id="9" name="Rectangle 8">
            <a:extLst>
              <a:ext uri="{FF2B5EF4-FFF2-40B4-BE49-F238E27FC236}">
                <a16:creationId xmlns:a16="http://schemas.microsoft.com/office/drawing/2014/main" id="{E532FF10-9975-45A9-85FC-8E3686AEEFF7}"/>
              </a:ext>
            </a:extLst>
          </p:cNvPr>
          <p:cNvSpPr/>
          <p:nvPr/>
        </p:nvSpPr>
        <p:spPr>
          <a:xfrm>
            <a:off x="23317" y="4075534"/>
            <a:ext cx="2609800" cy="2244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15" name="Rectangle 14">
            <a:extLst>
              <a:ext uri="{FF2B5EF4-FFF2-40B4-BE49-F238E27FC236}">
                <a16:creationId xmlns:a16="http://schemas.microsoft.com/office/drawing/2014/main" id="{D506C62A-5F11-4CE7-98F4-4E84C74407D9}"/>
              </a:ext>
            </a:extLst>
          </p:cNvPr>
          <p:cNvSpPr/>
          <p:nvPr/>
        </p:nvSpPr>
        <p:spPr>
          <a:xfrm>
            <a:off x="6012160" y="2887401"/>
            <a:ext cx="2609800" cy="2244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10" name="Rectangle 9">
            <a:extLst>
              <a:ext uri="{FF2B5EF4-FFF2-40B4-BE49-F238E27FC236}">
                <a16:creationId xmlns:a16="http://schemas.microsoft.com/office/drawing/2014/main" id="{DDA5A674-1C68-47AC-A4FA-2B2A3FF5739E}"/>
              </a:ext>
            </a:extLst>
          </p:cNvPr>
          <p:cNvSpPr/>
          <p:nvPr/>
        </p:nvSpPr>
        <p:spPr>
          <a:xfrm>
            <a:off x="6012160" y="3723878"/>
            <a:ext cx="2609800" cy="2244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10255410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The results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107504" y="771550"/>
            <a:ext cx="8928992" cy="3384376"/>
          </a:xfrm>
        </p:spPr>
        <p:txBody>
          <a:bodyPr>
            <a:normAutofit/>
          </a:bodyPr>
          <a:lstStyle/>
          <a:p>
            <a:pPr>
              <a:lnSpc>
                <a:spcPct val="90000"/>
              </a:lnSpc>
            </a:pPr>
            <a:r>
              <a:rPr lang="en-US" dirty="0"/>
              <a:t>The non-preferred HKCAN heading "Peng, </a:t>
            </a:r>
            <a:r>
              <a:rPr lang="en-US" dirty="0" err="1"/>
              <a:t>Lishan</a:t>
            </a:r>
            <a:r>
              <a:rPr lang="en-US" dirty="0"/>
              <a:t>, 1922-2015" will change to the preferred heading "Yu, </a:t>
            </a:r>
            <a:r>
              <a:rPr lang="en-US" dirty="0" err="1"/>
              <a:t>Pengnian</a:t>
            </a:r>
            <a:r>
              <a:rPr lang="en-US" dirty="0"/>
              <a:t>, 1922-2015" when the job "Authorities Preferred Term Correction" runs.</a:t>
            </a:r>
          </a:p>
          <a:p>
            <a:pPr>
              <a:lnSpc>
                <a:spcPct val="90000"/>
              </a:lnSpc>
            </a:pPr>
            <a:r>
              <a:rPr lang="en-US" b="1" dirty="0"/>
              <a:t>Saving</a:t>
            </a:r>
            <a:r>
              <a:rPr lang="en-US" dirty="0"/>
              <a:t> the record links the bibliographic heading to the authority heading.</a:t>
            </a:r>
          </a:p>
          <a:p>
            <a:pPr>
              <a:lnSpc>
                <a:spcPct val="90000"/>
              </a:lnSpc>
            </a:pPr>
            <a:r>
              <a:rPr lang="en-US" b="1" dirty="0"/>
              <a:t>The job </a:t>
            </a:r>
            <a:r>
              <a:rPr lang="en-US" dirty="0"/>
              <a:t>"Authorities Preferred Term Correction" changes non-preferred terms to preferred terms. </a:t>
            </a:r>
          </a:p>
        </p:txBody>
      </p:sp>
      <p:pic>
        <p:nvPicPr>
          <p:cNvPr id="14" name="Picture 13">
            <a:extLst>
              <a:ext uri="{FF2B5EF4-FFF2-40B4-BE49-F238E27FC236}">
                <a16:creationId xmlns:a16="http://schemas.microsoft.com/office/drawing/2014/main" id="{3A207C14-64EA-4035-A5CA-C167F9584928}"/>
              </a:ext>
            </a:extLst>
          </p:cNvPr>
          <p:cNvPicPr>
            <a:picLocks noChangeAspect="1"/>
          </p:cNvPicPr>
          <p:nvPr/>
        </p:nvPicPr>
        <p:blipFill>
          <a:blip r:embed="rId2"/>
          <a:stretch>
            <a:fillRect/>
          </a:stretch>
        </p:blipFill>
        <p:spPr>
          <a:xfrm>
            <a:off x="270570" y="4844380"/>
            <a:ext cx="2209800" cy="209550"/>
          </a:xfrm>
          <a:prstGeom prst="rect">
            <a:avLst/>
          </a:prstGeom>
        </p:spPr>
      </p:pic>
    </p:spTree>
    <p:extLst>
      <p:ext uri="{BB962C8B-B14F-4D97-AF65-F5344CB8AC3E}">
        <p14:creationId xmlns:p14="http://schemas.microsoft.com/office/powerpoint/2010/main" val="9225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A6BE3D-F6B9-4CDC-BC5A-345886870B56}"/>
              </a:ext>
            </a:extLst>
          </p:cNvPr>
          <p:cNvPicPr>
            <a:picLocks noChangeAspect="1"/>
          </p:cNvPicPr>
          <p:nvPr/>
        </p:nvPicPr>
        <p:blipFill>
          <a:blip r:embed="rId2"/>
          <a:stretch>
            <a:fillRect/>
          </a:stretch>
        </p:blipFill>
        <p:spPr>
          <a:xfrm>
            <a:off x="666750" y="2800722"/>
            <a:ext cx="7810500" cy="419100"/>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The results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107504" y="771550"/>
            <a:ext cx="8928992" cy="1800200"/>
          </a:xfrm>
        </p:spPr>
        <p:txBody>
          <a:bodyPr>
            <a:normAutofit/>
          </a:bodyPr>
          <a:lstStyle/>
          <a:p>
            <a:pPr>
              <a:lnSpc>
                <a:spcPct val="90000"/>
              </a:lnSpc>
            </a:pPr>
            <a:r>
              <a:rPr lang="en-US" dirty="0"/>
              <a:t>Make sure that the parameter </a:t>
            </a:r>
            <a:r>
              <a:rPr lang="en-US" b="1" dirty="0" err="1">
                <a:latin typeface="Courier New" panose="02070309020205020404" pitchFamily="49" charset="0"/>
                <a:cs typeface="Courier New" panose="02070309020205020404" pitchFamily="49" charset="0"/>
              </a:rPr>
              <a:t>disable_preferred_term_correction_job</a:t>
            </a:r>
            <a:r>
              <a:rPr lang="en-US" dirty="0"/>
              <a:t> at "Configuration &gt; Resources &gt; general &gt; Other Settings" is set to "false" so that the job "Authorities Preferred Term Correction" will successfully update headings</a:t>
            </a:r>
          </a:p>
        </p:txBody>
      </p:sp>
      <p:pic>
        <p:nvPicPr>
          <p:cNvPr id="14" name="Picture 13">
            <a:extLst>
              <a:ext uri="{FF2B5EF4-FFF2-40B4-BE49-F238E27FC236}">
                <a16:creationId xmlns:a16="http://schemas.microsoft.com/office/drawing/2014/main" id="{3A207C14-64EA-4035-A5CA-C167F9584928}"/>
              </a:ext>
            </a:extLst>
          </p:cNvPr>
          <p:cNvPicPr>
            <a:picLocks noChangeAspect="1"/>
          </p:cNvPicPr>
          <p:nvPr/>
        </p:nvPicPr>
        <p:blipFill>
          <a:blip r:embed="rId3"/>
          <a:stretch>
            <a:fillRect/>
          </a:stretch>
        </p:blipFill>
        <p:spPr>
          <a:xfrm>
            <a:off x="270570" y="4844380"/>
            <a:ext cx="2209800" cy="209550"/>
          </a:xfrm>
          <a:prstGeom prst="rect">
            <a:avLst/>
          </a:prstGeom>
        </p:spPr>
      </p:pic>
      <p:sp>
        <p:nvSpPr>
          <p:cNvPr id="15" name="Rectangle 14">
            <a:extLst>
              <a:ext uri="{FF2B5EF4-FFF2-40B4-BE49-F238E27FC236}">
                <a16:creationId xmlns:a16="http://schemas.microsoft.com/office/drawing/2014/main" id="{D506C62A-5F11-4CE7-98F4-4E84C74407D9}"/>
              </a:ext>
            </a:extLst>
          </p:cNvPr>
          <p:cNvSpPr/>
          <p:nvPr/>
        </p:nvSpPr>
        <p:spPr>
          <a:xfrm>
            <a:off x="6156176" y="2831467"/>
            <a:ext cx="1169640" cy="3166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10" name="Rectangle 9">
            <a:extLst>
              <a:ext uri="{FF2B5EF4-FFF2-40B4-BE49-F238E27FC236}">
                <a16:creationId xmlns:a16="http://schemas.microsoft.com/office/drawing/2014/main" id="{DDA5A674-1C68-47AC-A4FA-2B2A3FF5739E}"/>
              </a:ext>
            </a:extLst>
          </p:cNvPr>
          <p:cNvSpPr/>
          <p:nvPr/>
        </p:nvSpPr>
        <p:spPr>
          <a:xfrm>
            <a:off x="755576" y="2831467"/>
            <a:ext cx="2880320" cy="3166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2135205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E5CF20-798D-4AC8-983E-6C40C448A9E3}"/>
              </a:ext>
            </a:extLst>
          </p:cNvPr>
          <p:cNvPicPr>
            <a:picLocks noChangeAspect="1"/>
          </p:cNvPicPr>
          <p:nvPr/>
        </p:nvPicPr>
        <p:blipFill>
          <a:blip r:embed="rId2"/>
          <a:stretch>
            <a:fillRect/>
          </a:stretch>
        </p:blipFill>
        <p:spPr>
          <a:xfrm>
            <a:off x="0" y="2062155"/>
            <a:ext cx="9144000" cy="1019190"/>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The results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107504" y="771550"/>
            <a:ext cx="8928992" cy="1152127"/>
          </a:xfrm>
        </p:spPr>
        <p:txBody>
          <a:bodyPr>
            <a:normAutofit/>
          </a:bodyPr>
          <a:lstStyle/>
          <a:p>
            <a:pPr>
              <a:lnSpc>
                <a:spcPct val="90000"/>
              </a:lnSpc>
            </a:pPr>
            <a:r>
              <a:rPr lang="en-US" dirty="0"/>
              <a:t>The job "Authorities Preferred Term Correction" runs</a:t>
            </a:r>
          </a:p>
        </p:txBody>
      </p:sp>
      <p:pic>
        <p:nvPicPr>
          <p:cNvPr id="14" name="Picture 13">
            <a:extLst>
              <a:ext uri="{FF2B5EF4-FFF2-40B4-BE49-F238E27FC236}">
                <a16:creationId xmlns:a16="http://schemas.microsoft.com/office/drawing/2014/main" id="{3A207C14-64EA-4035-A5CA-C167F9584928}"/>
              </a:ext>
            </a:extLst>
          </p:cNvPr>
          <p:cNvPicPr>
            <a:picLocks noChangeAspect="1"/>
          </p:cNvPicPr>
          <p:nvPr/>
        </p:nvPicPr>
        <p:blipFill>
          <a:blip r:embed="rId3"/>
          <a:stretch>
            <a:fillRect/>
          </a:stretch>
        </p:blipFill>
        <p:spPr>
          <a:xfrm>
            <a:off x="270570" y="4844380"/>
            <a:ext cx="2209800" cy="209550"/>
          </a:xfrm>
          <a:prstGeom prst="rect">
            <a:avLst/>
          </a:prstGeom>
        </p:spPr>
      </p:pic>
      <p:sp>
        <p:nvSpPr>
          <p:cNvPr id="15" name="Rectangle 14">
            <a:extLst>
              <a:ext uri="{FF2B5EF4-FFF2-40B4-BE49-F238E27FC236}">
                <a16:creationId xmlns:a16="http://schemas.microsoft.com/office/drawing/2014/main" id="{D506C62A-5F11-4CE7-98F4-4E84C74407D9}"/>
              </a:ext>
            </a:extLst>
          </p:cNvPr>
          <p:cNvSpPr/>
          <p:nvPr/>
        </p:nvSpPr>
        <p:spPr>
          <a:xfrm>
            <a:off x="7380312" y="2692989"/>
            <a:ext cx="1169640" cy="3883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10" name="Rectangle 9">
            <a:extLst>
              <a:ext uri="{FF2B5EF4-FFF2-40B4-BE49-F238E27FC236}">
                <a16:creationId xmlns:a16="http://schemas.microsoft.com/office/drawing/2014/main" id="{DDA5A674-1C68-47AC-A4FA-2B2A3FF5739E}"/>
              </a:ext>
            </a:extLst>
          </p:cNvPr>
          <p:cNvSpPr/>
          <p:nvPr/>
        </p:nvSpPr>
        <p:spPr>
          <a:xfrm>
            <a:off x="-11460" y="2793476"/>
            <a:ext cx="2609800" cy="2244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33665984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1FCFEC-907E-4807-B336-D7B2308457E1}"/>
              </a:ext>
            </a:extLst>
          </p:cNvPr>
          <p:cNvPicPr>
            <a:picLocks noChangeAspect="1"/>
          </p:cNvPicPr>
          <p:nvPr/>
        </p:nvPicPr>
        <p:blipFill>
          <a:blip r:embed="rId2"/>
          <a:stretch>
            <a:fillRect/>
          </a:stretch>
        </p:blipFill>
        <p:spPr>
          <a:xfrm>
            <a:off x="865684" y="1513165"/>
            <a:ext cx="7092280" cy="3105859"/>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The results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107504" y="771550"/>
            <a:ext cx="8928992" cy="1152127"/>
          </a:xfrm>
        </p:spPr>
        <p:txBody>
          <a:bodyPr>
            <a:normAutofit/>
          </a:bodyPr>
          <a:lstStyle/>
          <a:p>
            <a:pPr>
              <a:lnSpc>
                <a:spcPct val="90000"/>
              </a:lnSpc>
            </a:pPr>
            <a:r>
              <a:rPr lang="en-US" sz="2000" dirty="0"/>
              <a:t>The non preferred HKCAN linked heading $$a "Peng, </a:t>
            </a:r>
            <a:r>
              <a:rPr lang="en-US" sz="2000" dirty="0" err="1"/>
              <a:t>Lishan</a:t>
            </a:r>
            <a:r>
              <a:rPr lang="en-US" sz="2000" dirty="0"/>
              <a:t>, $$d 1922-2015" changes to the HKCAN preferred term heading "$$a Yu, </a:t>
            </a:r>
            <a:r>
              <a:rPr lang="en-US" sz="2000" dirty="0" err="1"/>
              <a:t>Pengnian</a:t>
            </a:r>
            <a:r>
              <a:rPr lang="en-US" sz="2000" dirty="0"/>
              <a:t>, $$d 1922-2015"</a:t>
            </a:r>
          </a:p>
        </p:txBody>
      </p:sp>
      <p:pic>
        <p:nvPicPr>
          <p:cNvPr id="14" name="Picture 13">
            <a:extLst>
              <a:ext uri="{FF2B5EF4-FFF2-40B4-BE49-F238E27FC236}">
                <a16:creationId xmlns:a16="http://schemas.microsoft.com/office/drawing/2014/main" id="{3A207C14-64EA-4035-A5CA-C167F9584928}"/>
              </a:ext>
            </a:extLst>
          </p:cNvPr>
          <p:cNvPicPr>
            <a:picLocks noChangeAspect="1"/>
          </p:cNvPicPr>
          <p:nvPr/>
        </p:nvPicPr>
        <p:blipFill>
          <a:blip r:embed="rId3"/>
          <a:stretch>
            <a:fillRect/>
          </a:stretch>
        </p:blipFill>
        <p:spPr>
          <a:xfrm>
            <a:off x="270570" y="4844380"/>
            <a:ext cx="2209800" cy="209550"/>
          </a:xfrm>
          <a:prstGeom prst="rect">
            <a:avLst/>
          </a:prstGeom>
        </p:spPr>
      </p:pic>
      <p:sp>
        <p:nvSpPr>
          <p:cNvPr id="15" name="Rectangle 14">
            <a:extLst>
              <a:ext uri="{FF2B5EF4-FFF2-40B4-BE49-F238E27FC236}">
                <a16:creationId xmlns:a16="http://schemas.microsoft.com/office/drawing/2014/main" id="{D506C62A-5F11-4CE7-98F4-4E84C74407D9}"/>
              </a:ext>
            </a:extLst>
          </p:cNvPr>
          <p:cNvSpPr/>
          <p:nvPr/>
        </p:nvSpPr>
        <p:spPr>
          <a:xfrm>
            <a:off x="5868144" y="1564234"/>
            <a:ext cx="2096988" cy="3594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10" name="Rectangle 9">
            <a:extLst>
              <a:ext uri="{FF2B5EF4-FFF2-40B4-BE49-F238E27FC236}">
                <a16:creationId xmlns:a16="http://schemas.microsoft.com/office/drawing/2014/main" id="{DDA5A674-1C68-47AC-A4FA-2B2A3FF5739E}"/>
              </a:ext>
            </a:extLst>
          </p:cNvPr>
          <p:cNvSpPr/>
          <p:nvPr/>
        </p:nvSpPr>
        <p:spPr>
          <a:xfrm>
            <a:off x="870670" y="4147542"/>
            <a:ext cx="2609800" cy="2244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8" name="TextBox 7">
            <a:extLst>
              <a:ext uri="{FF2B5EF4-FFF2-40B4-BE49-F238E27FC236}">
                <a16:creationId xmlns:a16="http://schemas.microsoft.com/office/drawing/2014/main" id="{2F1A0984-74A5-4AEF-B9BE-DB5F674B6068}"/>
              </a:ext>
            </a:extLst>
          </p:cNvPr>
          <p:cNvSpPr txBox="1"/>
          <p:nvPr/>
        </p:nvSpPr>
        <p:spPr>
          <a:xfrm>
            <a:off x="5463108" y="2571750"/>
            <a:ext cx="2907060" cy="923330"/>
          </a:xfrm>
          <a:prstGeom prst="rect">
            <a:avLst/>
          </a:prstGeom>
          <a:solidFill>
            <a:schemeClr val="bg1"/>
          </a:solidFill>
          <a:ln>
            <a:solidFill>
              <a:schemeClr val="tx1"/>
            </a:solidFill>
          </a:ln>
        </p:spPr>
        <p:txBody>
          <a:bodyPr wrap="square" rtlCol="0">
            <a:spAutoFit/>
          </a:bodyPr>
          <a:lstStyle/>
          <a:p>
            <a:r>
              <a:rPr lang="en-US" dirty="0"/>
              <a:t>Record modified by "System" which is the "Preferred Term Correction Job".</a:t>
            </a:r>
          </a:p>
        </p:txBody>
      </p:sp>
      <p:cxnSp>
        <p:nvCxnSpPr>
          <p:cNvPr id="11" name="Straight Arrow Connector 10">
            <a:extLst>
              <a:ext uri="{FF2B5EF4-FFF2-40B4-BE49-F238E27FC236}">
                <a16:creationId xmlns:a16="http://schemas.microsoft.com/office/drawing/2014/main" id="{3B0A33CA-B430-4F47-BC58-836EE79ABC0C}"/>
              </a:ext>
            </a:extLst>
          </p:cNvPr>
          <p:cNvCxnSpPr/>
          <p:nvPr/>
        </p:nvCxnSpPr>
        <p:spPr>
          <a:xfrm flipV="1">
            <a:off x="6804248" y="1995686"/>
            <a:ext cx="0" cy="57606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7E3E46F-98FE-4F22-96B8-BC78A180E59E}"/>
              </a:ext>
            </a:extLst>
          </p:cNvPr>
          <p:cNvCxnSpPr>
            <a:cxnSpLocks/>
          </p:cNvCxnSpPr>
          <p:nvPr/>
        </p:nvCxnSpPr>
        <p:spPr>
          <a:xfrm flipH="1">
            <a:off x="3512443" y="4235975"/>
            <a:ext cx="78977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EAEED3F-7CC3-40D9-A7D5-E59FD572697B}"/>
              </a:ext>
            </a:extLst>
          </p:cNvPr>
          <p:cNvSpPr txBox="1"/>
          <p:nvPr/>
        </p:nvSpPr>
        <p:spPr>
          <a:xfrm>
            <a:off x="4334190" y="4046051"/>
            <a:ext cx="3190138" cy="369332"/>
          </a:xfrm>
          <a:prstGeom prst="rect">
            <a:avLst/>
          </a:prstGeom>
          <a:solidFill>
            <a:schemeClr val="bg1"/>
          </a:solidFill>
          <a:ln>
            <a:solidFill>
              <a:schemeClr val="tx1"/>
            </a:solidFill>
          </a:ln>
        </p:spPr>
        <p:txBody>
          <a:bodyPr wrap="square" rtlCol="0">
            <a:spAutoFit/>
          </a:bodyPr>
          <a:lstStyle/>
          <a:p>
            <a:r>
              <a:rPr lang="en-US" dirty="0"/>
              <a:t>Changed to the Preferred Term</a:t>
            </a:r>
          </a:p>
        </p:txBody>
      </p:sp>
    </p:spTree>
    <p:extLst>
      <p:ext uri="{BB962C8B-B14F-4D97-AF65-F5344CB8AC3E}">
        <p14:creationId xmlns:p14="http://schemas.microsoft.com/office/powerpoint/2010/main" val="29449176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23C4BC-02F0-48A8-A72A-6FA6C42E3DE8}"/>
              </a:ext>
            </a:extLst>
          </p:cNvPr>
          <p:cNvPicPr>
            <a:picLocks noChangeAspect="1"/>
          </p:cNvPicPr>
          <p:nvPr/>
        </p:nvPicPr>
        <p:blipFill>
          <a:blip r:embed="rId2"/>
          <a:stretch>
            <a:fillRect/>
          </a:stretch>
        </p:blipFill>
        <p:spPr>
          <a:xfrm>
            <a:off x="532978" y="1118909"/>
            <a:ext cx="7740352" cy="3537729"/>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The results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107504" y="771550"/>
            <a:ext cx="8928992" cy="1152127"/>
          </a:xfrm>
        </p:spPr>
        <p:txBody>
          <a:bodyPr>
            <a:normAutofit/>
          </a:bodyPr>
          <a:lstStyle/>
          <a:p>
            <a:pPr>
              <a:lnSpc>
                <a:spcPct val="90000"/>
              </a:lnSpc>
            </a:pPr>
            <a:r>
              <a:rPr lang="en-US" sz="2000" dirty="0"/>
              <a:t>Here is the change when doing "Tools &gt; View Versions" in the Metadata Editor</a:t>
            </a:r>
          </a:p>
        </p:txBody>
      </p:sp>
      <p:pic>
        <p:nvPicPr>
          <p:cNvPr id="14" name="Picture 13">
            <a:extLst>
              <a:ext uri="{FF2B5EF4-FFF2-40B4-BE49-F238E27FC236}">
                <a16:creationId xmlns:a16="http://schemas.microsoft.com/office/drawing/2014/main" id="{3A207C14-64EA-4035-A5CA-C167F9584928}"/>
              </a:ext>
            </a:extLst>
          </p:cNvPr>
          <p:cNvPicPr>
            <a:picLocks noChangeAspect="1"/>
          </p:cNvPicPr>
          <p:nvPr/>
        </p:nvPicPr>
        <p:blipFill>
          <a:blip r:embed="rId3"/>
          <a:stretch>
            <a:fillRect/>
          </a:stretch>
        </p:blipFill>
        <p:spPr>
          <a:xfrm>
            <a:off x="270570" y="4844380"/>
            <a:ext cx="2209800" cy="209550"/>
          </a:xfrm>
          <a:prstGeom prst="rect">
            <a:avLst/>
          </a:prstGeom>
        </p:spPr>
      </p:pic>
      <p:sp>
        <p:nvSpPr>
          <p:cNvPr id="10" name="Rectangle 9">
            <a:extLst>
              <a:ext uri="{FF2B5EF4-FFF2-40B4-BE49-F238E27FC236}">
                <a16:creationId xmlns:a16="http://schemas.microsoft.com/office/drawing/2014/main" id="{DDA5A674-1C68-47AC-A4FA-2B2A3FF5739E}"/>
              </a:ext>
            </a:extLst>
          </p:cNvPr>
          <p:cNvSpPr/>
          <p:nvPr/>
        </p:nvSpPr>
        <p:spPr>
          <a:xfrm>
            <a:off x="546820" y="3401938"/>
            <a:ext cx="2609800" cy="2244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18" name="Rectangle 17">
            <a:extLst>
              <a:ext uri="{FF2B5EF4-FFF2-40B4-BE49-F238E27FC236}">
                <a16:creationId xmlns:a16="http://schemas.microsoft.com/office/drawing/2014/main" id="{83294A4E-F9C6-40F9-8756-05E63E3A6721}"/>
              </a:ext>
            </a:extLst>
          </p:cNvPr>
          <p:cNvSpPr/>
          <p:nvPr/>
        </p:nvSpPr>
        <p:spPr>
          <a:xfrm>
            <a:off x="5009778" y="3101330"/>
            <a:ext cx="2609800" cy="2244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22923293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1CF9F51-E8ED-42BC-8F85-8B25B03829F1}"/>
              </a:ext>
            </a:extLst>
          </p:cNvPr>
          <p:cNvSpPr>
            <a:spLocks noGrp="1"/>
          </p:cNvSpPr>
          <p:nvPr>
            <p:ph type="subTitle" idx="1"/>
          </p:nvPr>
        </p:nvSpPr>
        <p:spPr/>
        <p:txBody>
          <a:bodyPr>
            <a:normAutofit/>
          </a:bodyPr>
          <a:lstStyle/>
          <a:p>
            <a:r>
              <a:rPr lang="en-US" dirty="0"/>
              <a:t>Yoel.Kortick@exlibrisgroup.com</a:t>
            </a:r>
          </a:p>
        </p:txBody>
      </p:sp>
    </p:spTree>
    <p:extLst>
      <p:ext uri="{BB962C8B-B14F-4D97-AF65-F5344CB8AC3E}">
        <p14:creationId xmlns:p14="http://schemas.microsoft.com/office/powerpoint/2010/main" val="3906028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rmAutofit/>
          </a:bodyPr>
          <a:lstStyle/>
          <a:p>
            <a:pPr>
              <a:lnSpc>
                <a:spcPct val="90000"/>
              </a:lnSpc>
            </a:pPr>
            <a:r>
              <a:rPr lang="en-US" dirty="0"/>
              <a:t>This presentation will show how it is possible to use the following two vocabularies simultaneously:</a:t>
            </a:r>
          </a:p>
          <a:p>
            <a:pPr>
              <a:lnSpc>
                <a:spcPct val="90000"/>
              </a:lnSpc>
            </a:pPr>
            <a:endParaRPr lang="en-US" dirty="0"/>
          </a:p>
          <a:p>
            <a:pPr>
              <a:lnSpc>
                <a:spcPct val="90000"/>
              </a:lnSpc>
            </a:pPr>
            <a:r>
              <a:rPr lang="en-US" dirty="0">
                <a:hlinkClick r:id="rId2"/>
              </a:rPr>
              <a:t>Hong Kong Chinese Authority (Name) (HKCAN)</a:t>
            </a:r>
            <a:endParaRPr lang="en-US" dirty="0"/>
          </a:p>
          <a:p>
            <a:pPr lvl="1">
              <a:lnSpc>
                <a:spcPct val="90000"/>
              </a:lnSpc>
            </a:pPr>
            <a:r>
              <a:rPr lang="en-US" dirty="0"/>
              <a:t>Browsable </a:t>
            </a:r>
            <a:r>
              <a:rPr lang="en-US" dirty="0">
                <a:hlinkClick r:id="rId3"/>
              </a:rPr>
              <a:t>here</a:t>
            </a:r>
            <a:endParaRPr lang="en-US" dirty="0"/>
          </a:p>
          <a:p>
            <a:pPr>
              <a:lnSpc>
                <a:spcPct val="90000"/>
              </a:lnSpc>
            </a:pPr>
            <a:r>
              <a:rPr lang="en-US" dirty="0">
                <a:hlinkClick r:id="rId4"/>
              </a:rPr>
              <a:t>Library of Congress Names</a:t>
            </a:r>
            <a:endParaRPr lang="en-US" dirty="0"/>
          </a:p>
          <a:p>
            <a:pPr lvl="1">
              <a:lnSpc>
                <a:spcPct val="90000"/>
              </a:lnSpc>
            </a:pPr>
            <a:r>
              <a:rPr lang="en-US" dirty="0"/>
              <a:t>Browsable </a:t>
            </a:r>
            <a:r>
              <a:rPr lang="en-US" dirty="0">
                <a:hlinkClick r:id="rId4"/>
              </a:rPr>
              <a:t>here</a:t>
            </a:r>
            <a:endParaRPr lang="en-US" dirty="0"/>
          </a:p>
          <a:p>
            <a:pPr>
              <a:lnSpc>
                <a:spcPct val="90000"/>
              </a:lnSpc>
            </a:pPr>
            <a:endParaRPr lang="en-US" dirty="0"/>
          </a:p>
        </p:txBody>
      </p:sp>
      <p:pic>
        <p:nvPicPr>
          <p:cNvPr id="3" name="Picture 2">
            <a:extLst>
              <a:ext uri="{FF2B5EF4-FFF2-40B4-BE49-F238E27FC236}">
                <a16:creationId xmlns:a16="http://schemas.microsoft.com/office/drawing/2014/main" id="{95657FC6-345D-4C8B-A016-5299506A8414}"/>
              </a:ext>
            </a:extLst>
          </p:cNvPr>
          <p:cNvPicPr>
            <a:picLocks noChangeAspect="1"/>
          </p:cNvPicPr>
          <p:nvPr/>
        </p:nvPicPr>
        <p:blipFill>
          <a:blip r:embed="rId5"/>
          <a:stretch>
            <a:fillRect/>
          </a:stretch>
        </p:blipFill>
        <p:spPr>
          <a:xfrm>
            <a:off x="270570" y="4844380"/>
            <a:ext cx="2209800" cy="209550"/>
          </a:xfrm>
          <a:prstGeom prst="rect">
            <a:avLst/>
          </a:prstGeom>
        </p:spPr>
      </p:pic>
    </p:spTree>
    <p:extLst>
      <p:ext uri="{BB962C8B-B14F-4D97-AF65-F5344CB8AC3E}">
        <p14:creationId xmlns:p14="http://schemas.microsoft.com/office/powerpoint/2010/main" val="3458908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00B493-7220-4C23-94AF-439E916DED81}"/>
              </a:ext>
            </a:extLst>
          </p:cNvPr>
          <p:cNvSpPr>
            <a:spLocks noGrp="1"/>
          </p:cNvSpPr>
          <p:nvPr>
            <p:ph type="ctrTitle"/>
          </p:nvPr>
        </p:nvSpPr>
        <p:spPr>
          <a:xfrm>
            <a:off x="526473" y="3319778"/>
            <a:ext cx="7933959" cy="1240583"/>
          </a:xfrm>
        </p:spPr>
        <p:txBody>
          <a:bodyPr/>
          <a:lstStyle/>
          <a:p>
            <a:r>
              <a:rPr lang="en-US" dirty="0"/>
              <a:t>Order of multiple vocabularies being used</a:t>
            </a:r>
          </a:p>
        </p:txBody>
      </p:sp>
      <p:sp>
        <p:nvSpPr>
          <p:cNvPr id="3" name="Slide Number Placeholder 2">
            <a:extLst>
              <a:ext uri="{FF2B5EF4-FFF2-40B4-BE49-F238E27FC236}">
                <a16:creationId xmlns:a16="http://schemas.microsoft.com/office/drawing/2014/main" id="{93827587-0744-4A52-936F-DED1B6E587C8}"/>
              </a:ext>
            </a:extLst>
          </p:cNvPr>
          <p:cNvSpPr>
            <a:spLocks noGrp="1"/>
          </p:cNvSpPr>
          <p:nvPr>
            <p:ph type="sldNum" sz="quarter" idx="10"/>
          </p:nvPr>
        </p:nvSpPr>
        <p:spPr/>
        <p:txBody>
          <a:bodyPr/>
          <a:lstStyle/>
          <a:p>
            <a:fld id="{1C146586-7EC2-481D-848F-8CE41EB2DE6C}" type="slidenum">
              <a:rPr lang="en-US" smtClean="0"/>
              <a:pPr/>
              <a:t>4</a:t>
            </a:fld>
            <a:endParaRPr lang="en-US" dirty="0"/>
          </a:p>
        </p:txBody>
      </p:sp>
      <p:pic>
        <p:nvPicPr>
          <p:cNvPr id="5" name="Picture 4">
            <a:extLst>
              <a:ext uri="{FF2B5EF4-FFF2-40B4-BE49-F238E27FC236}">
                <a16:creationId xmlns:a16="http://schemas.microsoft.com/office/drawing/2014/main" id="{CC6A3E99-63D3-4060-9C7F-E13E0E660941}"/>
              </a:ext>
            </a:extLst>
          </p:cNvPr>
          <p:cNvPicPr>
            <a:picLocks noChangeAspect="1"/>
          </p:cNvPicPr>
          <p:nvPr/>
        </p:nvPicPr>
        <p:blipFill>
          <a:blip r:embed="rId2"/>
          <a:stretch>
            <a:fillRect/>
          </a:stretch>
        </p:blipFill>
        <p:spPr>
          <a:xfrm>
            <a:off x="270570" y="4844380"/>
            <a:ext cx="2209800" cy="209550"/>
          </a:xfrm>
          <a:prstGeom prst="rect">
            <a:avLst/>
          </a:prstGeom>
        </p:spPr>
      </p:pic>
    </p:spTree>
    <p:extLst>
      <p:ext uri="{BB962C8B-B14F-4D97-AF65-F5344CB8AC3E}">
        <p14:creationId xmlns:p14="http://schemas.microsoft.com/office/powerpoint/2010/main" val="2405977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Order of multiple vocabularies being used</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896502"/>
            <a:ext cx="8424936" cy="3403440"/>
          </a:xfrm>
        </p:spPr>
        <p:txBody>
          <a:bodyPr>
            <a:normAutofit/>
          </a:bodyPr>
          <a:lstStyle/>
          <a:p>
            <a:pPr>
              <a:lnSpc>
                <a:spcPct val="90000"/>
              </a:lnSpc>
            </a:pPr>
            <a:r>
              <a:rPr lang="en-US" dirty="0"/>
              <a:t>One name might exist in two used authority files.  Therefore we will need to determine the order of which authority file to "use" first and which to "use" second.</a:t>
            </a:r>
          </a:p>
          <a:p>
            <a:pPr>
              <a:lnSpc>
                <a:spcPct val="90000"/>
              </a:lnSpc>
            </a:pPr>
            <a:r>
              <a:rPr lang="en-US" dirty="0"/>
              <a:t>When we say here "use" we mean "look for a match"</a:t>
            </a:r>
          </a:p>
          <a:p>
            <a:pPr>
              <a:lnSpc>
                <a:spcPct val="90000"/>
              </a:lnSpc>
            </a:pPr>
            <a:r>
              <a:rPr lang="en-US" dirty="0"/>
              <a:t>For example, name "</a:t>
            </a:r>
            <a:r>
              <a:rPr lang="pt-BR" dirty="0"/>
              <a:t>$$a Mao, Zedong, $$d 1893-1976</a:t>
            </a:r>
            <a:r>
              <a:rPr lang="en-US" dirty="0"/>
              <a:t>" exists in </a:t>
            </a:r>
            <a:r>
              <a:rPr lang="en-US" b="1" dirty="0"/>
              <a:t>both</a:t>
            </a:r>
            <a:r>
              <a:rPr lang="en-US" dirty="0"/>
              <a:t> HKCAN and LCNAMES.</a:t>
            </a:r>
          </a:p>
          <a:p>
            <a:pPr>
              <a:lnSpc>
                <a:spcPct val="90000"/>
              </a:lnSpc>
            </a:pPr>
            <a:r>
              <a:rPr lang="en-US" dirty="0"/>
              <a:t>If "</a:t>
            </a:r>
            <a:r>
              <a:rPr lang="pt-BR" dirty="0"/>
              <a:t>$$a Mao, Zedong, $$d 1893-1976</a:t>
            </a:r>
            <a:r>
              <a:rPr lang="en-US" dirty="0"/>
              <a:t>" is in a bibliographic record name field such as 100 or 700 we need to determine which authority vocabulary will be "used": HKCAN or LCNAMES?</a:t>
            </a:r>
          </a:p>
          <a:p>
            <a:pPr>
              <a:lnSpc>
                <a:spcPct val="90000"/>
              </a:lnSpc>
            </a:pPr>
            <a:endParaRPr lang="en-US" dirty="0"/>
          </a:p>
        </p:txBody>
      </p:sp>
      <p:pic>
        <p:nvPicPr>
          <p:cNvPr id="7" name="Picture 6">
            <a:extLst>
              <a:ext uri="{FF2B5EF4-FFF2-40B4-BE49-F238E27FC236}">
                <a16:creationId xmlns:a16="http://schemas.microsoft.com/office/drawing/2014/main" id="{4B81FC59-E3CE-4833-9F9D-C0E2F84DFA47}"/>
              </a:ext>
            </a:extLst>
          </p:cNvPr>
          <p:cNvPicPr>
            <a:picLocks noChangeAspect="1"/>
          </p:cNvPicPr>
          <p:nvPr/>
        </p:nvPicPr>
        <p:blipFill>
          <a:blip r:embed="rId2"/>
          <a:stretch>
            <a:fillRect/>
          </a:stretch>
        </p:blipFill>
        <p:spPr>
          <a:xfrm>
            <a:off x="270570" y="4844380"/>
            <a:ext cx="2209800" cy="209550"/>
          </a:xfrm>
          <a:prstGeom prst="rect">
            <a:avLst/>
          </a:prstGeom>
        </p:spPr>
      </p:pic>
    </p:spTree>
    <p:extLst>
      <p:ext uri="{BB962C8B-B14F-4D97-AF65-F5344CB8AC3E}">
        <p14:creationId xmlns:p14="http://schemas.microsoft.com/office/powerpoint/2010/main" val="1439521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Order of multiple vocabularies being used </a:t>
            </a:r>
          </a:p>
        </p:txBody>
      </p:sp>
      <p:sp>
        <p:nvSpPr>
          <p:cNvPr id="6" name="Rectangle 1">
            <a:extLst>
              <a:ext uri="{FF2B5EF4-FFF2-40B4-BE49-F238E27FC236}">
                <a16:creationId xmlns:a16="http://schemas.microsoft.com/office/drawing/2014/main" id="{D69BB3D5-40EA-4F43-809D-7C662331B419}"/>
              </a:ext>
            </a:extLst>
          </p:cNvPr>
          <p:cNvSpPr>
            <a:spLocks noChangeArrowheads="1"/>
          </p:cNvSpPr>
          <p:nvPr/>
        </p:nvSpPr>
        <p:spPr bwMode="auto">
          <a:xfrm>
            <a:off x="2032000" y="1862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Content Placeholder 20">
            <a:extLst>
              <a:ext uri="{FF2B5EF4-FFF2-40B4-BE49-F238E27FC236}">
                <a16:creationId xmlns:a16="http://schemas.microsoft.com/office/drawing/2014/main" id="{0F054DE7-1E25-454A-BF40-BAFB8DB1BC9A}"/>
              </a:ext>
            </a:extLst>
          </p:cNvPr>
          <p:cNvSpPr>
            <a:spLocks noGrp="1"/>
          </p:cNvSpPr>
          <p:nvPr>
            <p:ph idx="1"/>
          </p:nvPr>
        </p:nvSpPr>
        <p:spPr>
          <a:xfrm>
            <a:off x="251520" y="771550"/>
            <a:ext cx="8568952" cy="576064"/>
          </a:xfrm>
        </p:spPr>
        <p:txBody>
          <a:bodyPr>
            <a:normAutofit/>
          </a:bodyPr>
          <a:lstStyle/>
          <a:p>
            <a:r>
              <a:rPr lang="pt-BR" dirty="0"/>
              <a:t>$$a Mao, Zedong, $$d 1893-1976 </a:t>
            </a:r>
            <a:r>
              <a:rPr lang="pt-BR" dirty="0">
                <a:highlight>
                  <a:srgbClr val="FFFF00"/>
                </a:highlight>
              </a:rPr>
              <a:t>HKCAN</a:t>
            </a:r>
            <a:endParaRPr lang="en-US" sz="2400" dirty="0">
              <a:highlight>
                <a:srgbClr val="FFFF00"/>
              </a:highlight>
            </a:endParaRPr>
          </a:p>
          <a:p>
            <a:endParaRPr lang="en-US" dirty="0"/>
          </a:p>
        </p:txBody>
      </p:sp>
      <p:pic>
        <p:nvPicPr>
          <p:cNvPr id="8" name="Picture 7">
            <a:extLst>
              <a:ext uri="{FF2B5EF4-FFF2-40B4-BE49-F238E27FC236}">
                <a16:creationId xmlns:a16="http://schemas.microsoft.com/office/drawing/2014/main" id="{0E4C3494-C67D-41BB-90DA-216DCDBE71E9}"/>
              </a:ext>
            </a:extLst>
          </p:cNvPr>
          <p:cNvPicPr>
            <a:picLocks noChangeAspect="1"/>
          </p:cNvPicPr>
          <p:nvPr/>
        </p:nvPicPr>
        <p:blipFill>
          <a:blip r:embed="rId2"/>
          <a:stretch>
            <a:fillRect/>
          </a:stretch>
        </p:blipFill>
        <p:spPr>
          <a:xfrm>
            <a:off x="270570" y="4844380"/>
            <a:ext cx="2209800" cy="209550"/>
          </a:xfrm>
          <a:prstGeom prst="rect">
            <a:avLst/>
          </a:prstGeom>
        </p:spPr>
      </p:pic>
      <p:pic>
        <p:nvPicPr>
          <p:cNvPr id="3" name="Picture 2">
            <a:extLst>
              <a:ext uri="{FF2B5EF4-FFF2-40B4-BE49-F238E27FC236}">
                <a16:creationId xmlns:a16="http://schemas.microsoft.com/office/drawing/2014/main" id="{563CE1AC-542C-4089-B855-7D5CD81EA3D7}"/>
              </a:ext>
            </a:extLst>
          </p:cNvPr>
          <p:cNvPicPr>
            <a:picLocks noChangeAspect="1"/>
          </p:cNvPicPr>
          <p:nvPr/>
        </p:nvPicPr>
        <p:blipFill>
          <a:blip r:embed="rId3"/>
          <a:stretch>
            <a:fillRect/>
          </a:stretch>
        </p:blipFill>
        <p:spPr>
          <a:xfrm>
            <a:off x="3068960" y="1275606"/>
            <a:ext cx="3006080" cy="3381840"/>
          </a:xfrm>
          <a:prstGeom prst="rect">
            <a:avLst/>
          </a:prstGeom>
          <a:ln>
            <a:solidFill>
              <a:schemeClr val="accent1"/>
            </a:solidFill>
          </a:ln>
        </p:spPr>
      </p:pic>
      <p:sp>
        <p:nvSpPr>
          <p:cNvPr id="9" name="Rectangle 8">
            <a:extLst>
              <a:ext uri="{FF2B5EF4-FFF2-40B4-BE49-F238E27FC236}">
                <a16:creationId xmlns:a16="http://schemas.microsoft.com/office/drawing/2014/main" id="{7178318D-DD9A-4CCF-A734-765640BB2022}"/>
              </a:ext>
            </a:extLst>
          </p:cNvPr>
          <p:cNvSpPr/>
          <p:nvPr/>
        </p:nvSpPr>
        <p:spPr>
          <a:xfrm>
            <a:off x="3068960" y="1755279"/>
            <a:ext cx="1503040" cy="1544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11" name="Rectangle 10">
            <a:extLst>
              <a:ext uri="{FF2B5EF4-FFF2-40B4-BE49-F238E27FC236}">
                <a16:creationId xmlns:a16="http://schemas.microsoft.com/office/drawing/2014/main" id="{5E357D0E-8042-472D-8889-0F36A46BC393}"/>
              </a:ext>
            </a:extLst>
          </p:cNvPr>
          <p:cNvSpPr/>
          <p:nvPr/>
        </p:nvSpPr>
        <p:spPr>
          <a:xfrm>
            <a:off x="3284984" y="4145458"/>
            <a:ext cx="1503040" cy="1544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3190480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Order of multiple vocabularies being used </a:t>
            </a:r>
          </a:p>
        </p:txBody>
      </p:sp>
      <p:sp>
        <p:nvSpPr>
          <p:cNvPr id="6" name="Rectangle 1">
            <a:extLst>
              <a:ext uri="{FF2B5EF4-FFF2-40B4-BE49-F238E27FC236}">
                <a16:creationId xmlns:a16="http://schemas.microsoft.com/office/drawing/2014/main" id="{D69BB3D5-40EA-4F43-809D-7C662331B419}"/>
              </a:ext>
            </a:extLst>
          </p:cNvPr>
          <p:cNvSpPr>
            <a:spLocks noChangeArrowheads="1"/>
          </p:cNvSpPr>
          <p:nvPr/>
        </p:nvSpPr>
        <p:spPr bwMode="auto">
          <a:xfrm>
            <a:off x="2032000" y="1862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Content Placeholder 20">
            <a:extLst>
              <a:ext uri="{FF2B5EF4-FFF2-40B4-BE49-F238E27FC236}">
                <a16:creationId xmlns:a16="http://schemas.microsoft.com/office/drawing/2014/main" id="{0F054DE7-1E25-454A-BF40-BAFB8DB1BC9A}"/>
              </a:ext>
            </a:extLst>
          </p:cNvPr>
          <p:cNvSpPr>
            <a:spLocks noGrp="1"/>
          </p:cNvSpPr>
          <p:nvPr>
            <p:ph idx="1"/>
          </p:nvPr>
        </p:nvSpPr>
        <p:spPr>
          <a:xfrm>
            <a:off x="251520" y="771550"/>
            <a:ext cx="8568952" cy="576064"/>
          </a:xfrm>
        </p:spPr>
        <p:txBody>
          <a:bodyPr>
            <a:normAutofit/>
          </a:bodyPr>
          <a:lstStyle/>
          <a:p>
            <a:r>
              <a:rPr lang="pt-BR" dirty="0"/>
              <a:t>$$a Mao, Zedong, $$d 1893-1976 </a:t>
            </a:r>
            <a:r>
              <a:rPr lang="pt-BR" dirty="0">
                <a:highlight>
                  <a:srgbClr val="FFFF00"/>
                </a:highlight>
              </a:rPr>
              <a:t>LCNAMES</a:t>
            </a:r>
            <a:endParaRPr lang="en-US" sz="2400" dirty="0">
              <a:highlight>
                <a:srgbClr val="FFFF00"/>
              </a:highlight>
            </a:endParaRPr>
          </a:p>
          <a:p>
            <a:endParaRPr lang="en-US" dirty="0"/>
          </a:p>
        </p:txBody>
      </p:sp>
      <p:pic>
        <p:nvPicPr>
          <p:cNvPr id="8" name="Picture 7">
            <a:extLst>
              <a:ext uri="{FF2B5EF4-FFF2-40B4-BE49-F238E27FC236}">
                <a16:creationId xmlns:a16="http://schemas.microsoft.com/office/drawing/2014/main" id="{0E4C3494-C67D-41BB-90DA-216DCDBE71E9}"/>
              </a:ext>
            </a:extLst>
          </p:cNvPr>
          <p:cNvPicPr>
            <a:picLocks noChangeAspect="1"/>
          </p:cNvPicPr>
          <p:nvPr/>
        </p:nvPicPr>
        <p:blipFill>
          <a:blip r:embed="rId2"/>
          <a:stretch>
            <a:fillRect/>
          </a:stretch>
        </p:blipFill>
        <p:spPr>
          <a:xfrm>
            <a:off x="270570" y="4844380"/>
            <a:ext cx="2209800" cy="209550"/>
          </a:xfrm>
          <a:prstGeom prst="rect">
            <a:avLst/>
          </a:prstGeom>
        </p:spPr>
      </p:pic>
      <p:pic>
        <p:nvPicPr>
          <p:cNvPr id="4" name="Picture 3">
            <a:extLst>
              <a:ext uri="{FF2B5EF4-FFF2-40B4-BE49-F238E27FC236}">
                <a16:creationId xmlns:a16="http://schemas.microsoft.com/office/drawing/2014/main" id="{F7236399-F756-481F-8765-4988D9D9C567}"/>
              </a:ext>
            </a:extLst>
          </p:cNvPr>
          <p:cNvPicPr>
            <a:picLocks noChangeAspect="1"/>
          </p:cNvPicPr>
          <p:nvPr/>
        </p:nvPicPr>
        <p:blipFill>
          <a:blip r:embed="rId3"/>
          <a:stretch>
            <a:fillRect/>
          </a:stretch>
        </p:blipFill>
        <p:spPr>
          <a:xfrm>
            <a:off x="2988137" y="1309514"/>
            <a:ext cx="3114767" cy="3247423"/>
          </a:xfrm>
          <a:prstGeom prst="rect">
            <a:avLst/>
          </a:prstGeom>
          <a:ln>
            <a:solidFill>
              <a:schemeClr val="accent1"/>
            </a:solidFill>
          </a:ln>
        </p:spPr>
      </p:pic>
      <p:sp>
        <p:nvSpPr>
          <p:cNvPr id="9" name="Rectangle 8">
            <a:extLst>
              <a:ext uri="{FF2B5EF4-FFF2-40B4-BE49-F238E27FC236}">
                <a16:creationId xmlns:a16="http://schemas.microsoft.com/office/drawing/2014/main" id="{F90E6DAA-E21B-401A-8153-85C748D54366}"/>
              </a:ext>
            </a:extLst>
          </p:cNvPr>
          <p:cNvSpPr/>
          <p:nvPr/>
        </p:nvSpPr>
        <p:spPr>
          <a:xfrm>
            <a:off x="2988137" y="1602716"/>
            <a:ext cx="2015911" cy="3929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11" name="Rectangle 10">
            <a:extLst>
              <a:ext uri="{FF2B5EF4-FFF2-40B4-BE49-F238E27FC236}">
                <a16:creationId xmlns:a16="http://schemas.microsoft.com/office/drawing/2014/main" id="{B1746518-708C-499E-99FE-846DB74FF4CA}"/>
              </a:ext>
            </a:extLst>
          </p:cNvPr>
          <p:cNvSpPr/>
          <p:nvPr/>
        </p:nvSpPr>
        <p:spPr>
          <a:xfrm>
            <a:off x="3212976" y="3891334"/>
            <a:ext cx="1503040" cy="1544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2930290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00B493-7220-4C23-94AF-439E916DED81}"/>
              </a:ext>
            </a:extLst>
          </p:cNvPr>
          <p:cNvSpPr>
            <a:spLocks noGrp="1"/>
          </p:cNvSpPr>
          <p:nvPr>
            <p:ph type="ctrTitle"/>
          </p:nvPr>
        </p:nvSpPr>
        <p:spPr>
          <a:xfrm>
            <a:off x="526473" y="3319778"/>
            <a:ext cx="7933959" cy="1240583"/>
          </a:xfrm>
        </p:spPr>
        <p:txBody>
          <a:bodyPr/>
          <a:lstStyle/>
          <a:p>
            <a:r>
              <a:rPr lang="en-US" dirty="0"/>
              <a:t>Configuration</a:t>
            </a:r>
          </a:p>
        </p:txBody>
      </p:sp>
      <p:sp>
        <p:nvSpPr>
          <p:cNvPr id="3" name="Slide Number Placeholder 2">
            <a:extLst>
              <a:ext uri="{FF2B5EF4-FFF2-40B4-BE49-F238E27FC236}">
                <a16:creationId xmlns:a16="http://schemas.microsoft.com/office/drawing/2014/main" id="{93827587-0744-4A52-936F-DED1B6E587C8}"/>
              </a:ext>
            </a:extLst>
          </p:cNvPr>
          <p:cNvSpPr>
            <a:spLocks noGrp="1"/>
          </p:cNvSpPr>
          <p:nvPr>
            <p:ph type="sldNum" sz="quarter" idx="10"/>
          </p:nvPr>
        </p:nvSpPr>
        <p:spPr/>
        <p:txBody>
          <a:bodyPr/>
          <a:lstStyle/>
          <a:p>
            <a:fld id="{1C146586-7EC2-481D-848F-8CE41EB2DE6C}" type="slidenum">
              <a:rPr lang="en-US" smtClean="0"/>
              <a:pPr/>
              <a:t>8</a:t>
            </a:fld>
            <a:endParaRPr lang="en-US" dirty="0"/>
          </a:p>
        </p:txBody>
      </p:sp>
      <p:pic>
        <p:nvPicPr>
          <p:cNvPr id="5" name="Picture 4">
            <a:extLst>
              <a:ext uri="{FF2B5EF4-FFF2-40B4-BE49-F238E27FC236}">
                <a16:creationId xmlns:a16="http://schemas.microsoft.com/office/drawing/2014/main" id="{CC6A3E99-63D3-4060-9C7F-E13E0E660941}"/>
              </a:ext>
            </a:extLst>
          </p:cNvPr>
          <p:cNvPicPr>
            <a:picLocks noChangeAspect="1"/>
          </p:cNvPicPr>
          <p:nvPr/>
        </p:nvPicPr>
        <p:blipFill>
          <a:blip r:embed="rId2"/>
          <a:stretch>
            <a:fillRect/>
          </a:stretch>
        </p:blipFill>
        <p:spPr>
          <a:xfrm>
            <a:off x="270570" y="4844380"/>
            <a:ext cx="2209800" cy="209550"/>
          </a:xfrm>
          <a:prstGeom prst="rect">
            <a:avLst/>
          </a:prstGeom>
        </p:spPr>
      </p:pic>
    </p:spTree>
    <p:extLst>
      <p:ext uri="{BB962C8B-B14F-4D97-AF65-F5344CB8AC3E}">
        <p14:creationId xmlns:p14="http://schemas.microsoft.com/office/powerpoint/2010/main" val="2031831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Configuration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896502"/>
            <a:ext cx="8424936" cy="3547456"/>
          </a:xfrm>
        </p:spPr>
        <p:txBody>
          <a:bodyPr>
            <a:normAutofit lnSpcReduction="10000"/>
          </a:bodyPr>
          <a:lstStyle/>
          <a:p>
            <a:pPr>
              <a:lnSpc>
                <a:spcPct val="90000"/>
              </a:lnSpc>
            </a:pPr>
            <a:r>
              <a:rPr lang="en-US" dirty="0"/>
              <a:t>Now we will define two parameters:</a:t>
            </a:r>
          </a:p>
          <a:p>
            <a:pPr lvl="1">
              <a:lnSpc>
                <a:spcPct val="90000"/>
              </a:lnSpc>
            </a:pPr>
            <a:r>
              <a:rPr lang="en-US" dirty="0">
                <a:latin typeface="Courier New" panose="02070309020205020404" pitchFamily="49" charset="0"/>
                <a:cs typeface="Courier New" panose="02070309020205020404" pitchFamily="49" charset="0"/>
              </a:rPr>
              <a:t>authority_names </a:t>
            </a:r>
            <a:r>
              <a:rPr lang="en-US" dirty="0"/>
              <a:t>= </a:t>
            </a:r>
            <a:r>
              <a:rPr lang="en-US" dirty="0">
                <a:latin typeface="Courier New" panose="02070309020205020404" pitchFamily="49" charset="0"/>
                <a:cs typeface="Courier New" panose="02070309020205020404" pitchFamily="49" charset="0"/>
              </a:rPr>
              <a:t>HKCAN,LCNAMES</a:t>
            </a:r>
          </a:p>
          <a:p>
            <a:pPr lvl="1">
              <a:lnSpc>
                <a:spcPct val="90000"/>
              </a:lnSpc>
            </a:pPr>
            <a:r>
              <a:rPr lang="en-US" dirty="0" err="1">
                <a:latin typeface="Courier New" panose="02070309020205020404" pitchFamily="49" charset="0"/>
                <a:cs typeface="Courier New" panose="02070309020205020404" pitchFamily="49" charset="0"/>
              </a:rPr>
              <a:t>temp_enable_linking_without_language</a:t>
            </a:r>
            <a:r>
              <a:rPr lang="en-US" dirty="0">
                <a:latin typeface="Courier New" panose="02070309020205020404" pitchFamily="49" charset="0"/>
                <a:cs typeface="Courier New" panose="02070309020205020404" pitchFamily="49" charset="0"/>
              </a:rPr>
              <a:t> </a:t>
            </a:r>
            <a:r>
              <a:rPr lang="en-US" dirty="0"/>
              <a:t>= </a:t>
            </a:r>
            <a:r>
              <a:rPr lang="en-US" dirty="0">
                <a:latin typeface="Courier New" panose="02070309020205020404" pitchFamily="49" charset="0"/>
                <a:cs typeface="Courier New" panose="02070309020205020404" pitchFamily="49" charset="0"/>
              </a:rPr>
              <a:t>true</a:t>
            </a:r>
          </a:p>
          <a:p>
            <a:pPr>
              <a:lnSpc>
                <a:spcPct val="90000"/>
              </a:lnSpc>
            </a:pPr>
            <a:endParaRPr lang="en-US" dirty="0"/>
          </a:p>
          <a:p>
            <a:pPr>
              <a:lnSpc>
                <a:spcPct val="90000"/>
              </a:lnSpc>
            </a:pPr>
            <a:r>
              <a:rPr lang="en-US" dirty="0"/>
              <a:t>Note that these parameters are defined by Ex Libris.  </a:t>
            </a:r>
          </a:p>
          <a:p>
            <a:pPr>
              <a:lnSpc>
                <a:spcPct val="90000"/>
              </a:lnSpc>
            </a:pPr>
            <a:r>
              <a:rPr lang="en-US" dirty="0"/>
              <a:t>The definitions in these parameters are typically made during migration and implementation.  </a:t>
            </a:r>
          </a:p>
          <a:p>
            <a:pPr>
              <a:lnSpc>
                <a:spcPct val="90000"/>
              </a:lnSpc>
            </a:pPr>
            <a:r>
              <a:rPr lang="en-US" dirty="0"/>
              <a:t>If it is desired to change this at another stage then the library should submit a Sales Force case and Ex Libris will make the change.</a:t>
            </a:r>
          </a:p>
          <a:p>
            <a:pPr>
              <a:lnSpc>
                <a:spcPct val="90000"/>
              </a:lnSpc>
            </a:pPr>
            <a:endParaRPr lang="en-US" dirty="0"/>
          </a:p>
          <a:p>
            <a:pPr>
              <a:lnSpc>
                <a:spcPct val="90000"/>
              </a:lnSpc>
            </a:pPr>
            <a:endParaRPr lang="en-US" dirty="0"/>
          </a:p>
        </p:txBody>
      </p:sp>
      <p:pic>
        <p:nvPicPr>
          <p:cNvPr id="7" name="Picture 6">
            <a:extLst>
              <a:ext uri="{FF2B5EF4-FFF2-40B4-BE49-F238E27FC236}">
                <a16:creationId xmlns:a16="http://schemas.microsoft.com/office/drawing/2014/main" id="{4B81FC59-E3CE-4833-9F9D-C0E2F84DFA47}"/>
              </a:ext>
            </a:extLst>
          </p:cNvPr>
          <p:cNvPicPr>
            <a:picLocks noChangeAspect="1"/>
          </p:cNvPicPr>
          <p:nvPr/>
        </p:nvPicPr>
        <p:blipFill>
          <a:blip r:embed="rId2"/>
          <a:stretch>
            <a:fillRect/>
          </a:stretch>
        </p:blipFill>
        <p:spPr>
          <a:xfrm>
            <a:off x="270570" y="4844380"/>
            <a:ext cx="2209800" cy="209550"/>
          </a:xfrm>
          <a:prstGeom prst="rect">
            <a:avLst/>
          </a:prstGeom>
        </p:spPr>
      </p:pic>
    </p:spTree>
    <p:extLst>
      <p:ext uri="{BB962C8B-B14F-4D97-AF65-F5344CB8AC3E}">
        <p14:creationId xmlns:p14="http://schemas.microsoft.com/office/powerpoint/2010/main" val="2269896481"/>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1"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8939</TotalTime>
  <Words>903</Words>
  <Application>Microsoft Office PowerPoint</Application>
  <PresentationFormat>On-screen Show (16:9)</PresentationFormat>
  <Paragraphs>111</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Courier New</vt:lpstr>
      <vt:lpstr>IGeLU_2016_16X9 (1)</vt:lpstr>
      <vt:lpstr>Using authority vocabularies HKCAN and LCNAMES simultaneously</vt:lpstr>
      <vt:lpstr>PowerPoint Presentation</vt:lpstr>
      <vt:lpstr>Introduction</vt:lpstr>
      <vt:lpstr>Order of multiple vocabularies being used</vt:lpstr>
      <vt:lpstr>Order of multiple vocabularies being used</vt:lpstr>
      <vt:lpstr>Order of multiple vocabularies being used </vt:lpstr>
      <vt:lpstr>Order of multiple vocabularies being used </vt:lpstr>
      <vt:lpstr>Configuration</vt:lpstr>
      <vt:lpstr>Configuration</vt:lpstr>
      <vt:lpstr>Configuration</vt:lpstr>
      <vt:lpstr>Configuration</vt:lpstr>
      <vt:lpstr>An example</vt:lpstr>
      <vt:lpstr>An example</vt:lpstr>
      <vt:lpstr>An example</vt:lpstr>
      <vt:lpstr>An example</vt:lpstr>
      <vt:lpstr>The results</vt:lpstr>
      <vt:lpstr>The results</vt:lpstr>
      <vt:lpstr>The results</vt:lpstr>
      <vt:lpstr>The results</vt:lpstr>
      <vt:lpstr>The results</vt:lpstr>
      <vt:lpstr>The results</vt:lpstr>
      <vt:lpstr>The results</vt:lpstr>
      <vt:lpstr>The results</vt:lpstr>
      <vt:lpstr>The results</vt:lpstr>
      <vt:lpstr>The results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Yoel Kortick</dc:creator>
  <cp:lastModifiedBy>Yoel Kortick</cp:lastModifiedBy>
  <cp:revision>199</cp:revision>
  <dcterms:created xsi:type="dcterms:W3CDTF">2017-01-02T15:10:30Z</dcterms:created>
  <dcterms:modified xsi:type="dcterms:W3CDTF">2019-08-13T13:14:16Z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ies>
</file>